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2AF486-895A-4E33-AE89-58DC2A70B87D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4850D016-9673-4071-B652-35E70FCEB952}" type="pres">
      <dgm:prSet presAssocID="{ED2AF486-895A-4E33-AE89-58DC2A70B87D}" presName="linearFlow" presStyleCnt="0">
        <dgm:presLayoutVars>
          <dgm:dir/>
          <dgm:resizeHandles val="exact"/>
        </dgm:presLayoutVars>
      </dgm:prSet>
      <dgm:spPr/>
    </dgm:pt>
  </dgm:ptLst>
  <dgm:cxnLst>
    <dgm:cxn modelId="{26CE643D-6E0D-4154-9940-8C131002B7E7}" type="presOf" srcId="{ED2AF486-895A-4E33-AE89-58DC2A70B87D}" destId="{4850D016-9673-4071-B652-35E70FCEB952}" srcOrd="0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CA0D5C3-4501-D799-93A2-1C04AA261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801369"/>
            <a:ext cx="8915399" cy="2395728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>
                <a:solidFill>
                  <a:srgbClr val="C0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„Pedagogų ir tėvų dermė vaikų pažangos ir pasiekimų vertinime“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857EA429-7A03-6C5D-BE10-C973449C5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114800"/>
            <a:ext cx="8915399" cy="2185415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lt-LT" sz="60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Skuodo vaikų lopšelio-darželio veiklos kokybės įsivertinimo grupės tyrimo pristatymas</a:t>
            </a:r>
          </a:p>
          <a:p>
            <a:pPr algn="ctr"/>
            <a:r>
              <a:rPr lang="lt-LT" sz="60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2024 m.</a:t>
            </a:r>
          </a:p>
          <a:p>
            <a:r>
              <a:rPr lang="lt-LT" sz="4300" b="1" dirty="0"/>
              <a:t>                                                        Ataskaitą parengė: veiklos kokybės įsivertinimo</a:t>
            </a:r>
          </a:p>
          <a:p>
            <a:r>
              <a:rPr lang="lt-LT" sz="4300" b="1" dirty="0"/>
              <a:t>                                                                                   grupės pirmininkės pavaduotoja</a:t>
            </a:r>
          </a:p>
          <a:p>
            <a:r>
              <a:rPr lang="lt-LT" sz="4300" b="1" dirty="0">
                <a:latin typeface="+mn-lt"/>
              </a:rPr>
              <a:t>                                                                                             Laima Galdikienė</a:t>
            </a:r>
          </a:p>
          <a:p>
            <a:pPr algn="ctr"/>
            <a:endParaRPr lang="lt-LT" sz="2400" b="1" dirty="0">
              <a:latin typeface="+mj-lt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470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20687DB-A06F-16BA-4F5F-7826A8BE7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28577"/>
            <a:ext cx="9247187" cy="1280890"/>
          </a:xfrm>
        </p:spPr>
        <p:txBody>
          <a:bodyPr>
            <a:normAutofit/>
          </a:bodyPr>
          <a:lstStyle/>
          <a:p>
            <a:r>
              <a:rPr lang="lt-LT" sz="3200" b="1" dirty="0"/>
              <a:t>3 kl. Kokiais dokumentais ir metodikomis remiatės, vertindami vaikų pasiekimus?</a:t>
            </a:r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217CB0D2-2371-A47A-40E7-92F0BDA8F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487" y="3862632"/>
            <a:ext cx="8913124" cy="1286367"/>
          </a:xfrm>
          <a:prstGeom prst="rect">
            <a:avLst/>
          </a:prstGeom>
        </p:spPr>
      </p:pic>
      <p:grpSp>
        <p:nvGrpSpPr>
          <p:cNvPr id="5" name="Grupė 4">
            <a:extLst>
              <a:ext uri="{FF2B5EF4-FFF2-40B4-BE49-F238E27FC236}">
                <a16:creationId xmlns:a16="http://schemas.microsoft.com/office/drawing/2014/main" id="{CEB8B18B-114D-FCA1-141E-C2BB7D223CAB}"/>
              </a:ext>
            </a:extLst>
          </p:cNvPr>
          <p:cNvGrpSpPr/>
          <p:nvPr/>
        </p:nvGrpSpPr>
        <p:grpSpPr>
          <a:xfrm>
            <a:off x="2047875" y="1509468"/>
            <a:ext cx="9388265" cy="4262682"/>
            <a:chOff x="2032373" y="0"/>
            <a:chExt cx="5830139" cy="2255520"/>
          </a:xfrm>
        </p:grpSpPr>
        <p:sp>
          <p:nvSpPr>
            <p:cNvPr id="6" name="Rodyklė: penkiakampė 5">
              <a:extLst>
                <a:ext uri="{FF2B5EF4-FFF2-40B4-BE49-F238E27FC236}">
                  <a16:creationId xmlns:a16="http://schemas.microsoft.com/office/drawing/2014/main" id="{03C0BE05-EB1A-E9BE-BAAA-99209427C5C9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7" name="Rodyklė: penkiakampė 4">
              <a:extLst>
                <a:ext uri="{FF2B5EF4-FFF2-40B4-BE49-F238E27FC236}">
                  <a16:creationId xmlns:a16="http://schemas.microsoft.com/office/drawing/2014/main" id="{2866A648-C9AE-24F9-D5B7-EAB4DF8C5689}"/>
                </a:ext>
              </a:extLst>
            </p:cNvPr>
            <p:cNvSpPr txBox="1"/>
            <p:nvPr/>
          </p:nvSpPr>
          <p:spPr>
            <a:xfrm>
              <a:off x="2596253" y="0"/>
              <a:ext cx="5266259" cy="22555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4000" b="1" kern="1200" dirty="0"/>
                <a:t>63 %</a:t>
              </a:r>
              <a:r>
                <a:rPr lang="lt-LT" sz="3200" b="1" kern="1200" dirty="0"/>
                <a:t>  Ikimokyklinio ugdymo </a:t>
              </a:r>
              <a:r>
                <a:rPr lang="lt-LT" sz="3200" b="1" dirty="0"/>
                <a:t>p</a:t>
              </a:r>
              <a:r>
                <a:rPr lang="lt-LT" sz="3200" b="1" kern="1200" dirty="0"/>
                <a:t>edagogų naudojasi Vaiko ugdymo(</a:t>
              </a:r>
              <a:r>
                <a:rPr lang="lt-LT" sz="3200" b="1" kern="1200" dirty="0" err="1"/>
                <a:t>si</a:t>
              </a:r>
              <a:r>
                <a:rPr lang="lt-LT" sz="3200" b="1" kern="1200" dirty="0"/>
                <a:t>) pasiekimų sritimis ir žingsniais.</a:t>
              </a:r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4000" b="1" dirty="0"/>
                <a:t>34</a:t>
              </a:r>
              <a:r>
                <a:rPr lang="lt-LT" sz="4000" b="1" kern="1200" dirty="0"/>
                <a:t> %</a:t>
              </a:r>
              <a:r>
                <a:rPr lang="lt-LT" sz="3200" b="1" kern="1200" dirty="0"/>
                <a:t> priešmokyklinio ugdymo pedagogų naudojasi Priešmokyklinio amžiaus vaikų kompetencijomis</a:t>
              </a:r>
              <a:r>
                <a:rPr lang="lt-LT" sz="2400" b="1" kern="1200" dirty="0"/>
                <a:t>.</a:t>
              </a:r>
              <a:endParaRPr lang="lt-LT" sz="26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42772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7D44A14-12D2-A18A-8A66-13F7C0A11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125" y="243110"/>
            <a:ext cx="9742487" cy="1104900"/>
          </a:xfrm>
        </p:spPr>
        <p:txBody>
          <a:bodyPr>
            <a:normAutofit/>
          </a:bodyPr>
          <a:lstStyle/>
          <a:p>
            <a:r>
              <a:rPr lang="lt-LT" sz="3200" b="1" dirty="0"/>
              <a:t>4 kl. Kokiais vertinimo būdais bei metodais vertinate vaikų pasiekimus?</a:t>
            </a:r>
          </a:p>
        </p:txBody>
      </p:sp>
      <p:pic>
        <p:nvPicPr>
          <p:cNvPr id="4" name="Turinio vietos rezervavimo ženklas 3">
            <a:extLst>
              <a:ext uri="{FF2B5EF4-FFF2-40B4-BE49-F238E27FC236}">
                <a16:creationId xmlns:a16="http://schemas.microsoft.com/office/drawing/2014/main" id="{DF6E8EB1-0052-03F0-C72E-5B3D8FBE13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25360" y="2133600"/>
            <a:ext cx="3443106" cy="1104900"/>
          </a:xfrm>
          <a:prstGeom prst="rect">
            <a:avLst/>
          </a:prstGeom>
        </p:spPr>
      </p:pic>
      <p:grpSp>
        <p:nvGrpSpPr>
          <p:cNvPr id="7" name="Grupė 6">
            <a:extLst>
              <a:ext uri="{FF2B5EF4-FFF2-40B4-BE49-F238E27FC236}">
                <a16:creationId xmlns:a16="http://schemas.microsoft.com/office/drawing/2014/main" id="{8C4D10F3-F0CF-D6D5-8D2B-F52E3FBCDA26}"/>
              </a:ext>
            </a:extLst>
          </p:cNvPr>
          <p:cNvGrpSpPr/>
          <p:nvPr/>
        </p:nvGrpSpPr>
        <p:grpSpPr>
          <a:xfrm>
            <a:off x="2781300" y="4084836"/>
            <a:ext cx="8153399" cy="2363589"/>
            <a:chOff x="2032372" y="-2"/>
            <a:chExt cx="5830140" cy="3180103"/>
          </a:xfrm>
        </p:grpSpPr>
        <p:sp>
          <p:nvSpPr>
            <p:cNvPr id="8" name="Rodyklė: penkiakampė 7">
              <a:extLst>
                <a:ext uri="{FF2B5EF4-FFF2-40B4-BE49-F238E27FC236}">
                  <a16:creationId xmlns:a16="http://schemas.microsoft.com/office/drawing/2014/main" id="{F0C06197-F4C2-94E5-290E-9D19C626F116}"/>
                </a:ext>
              </a:extLst>
            </p:cNvPr>
            <p:cNvSpPr/>
            <p:nvPr/>
          </p:nvSpPr>
          <p:spPr>
            <a:xfrm rot="10800000">
              <a:off x="2032372" y="-2"/>
              <a:ext cx="5830139" cy="2998819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dyklė: penkiakampė 4">
              <a:extLst>
                <a:ext uri="{FF2B5EF4-FFF2-40B4-BE49-F238E27FC236}">
                  <a16:creationId xmlns:a16="http://schemas.microsoft.com/office/drawing/2014/main" id="{377AC111-0288-5E8C-3BFE-A9E4E6B2E898}"/>
                </a:ext>
              </a:extLst>
            </p:cNvPr>
            <p:cNvSpPr txBox="1"/>
            <p:nvPr/>
          </p:nvSpPr>
          <p:spPr>
            <a:xfrm>
              <a:off x="2596253" y="-2"/>
              <a:ext cx="5266259" cy="3180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lt-LT" sz="2600" b="1" kern="1200" dirty="0"/>
            </a:p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3200" b="1" kern="1200" dirty="0"/>
                <a:t>97</a:t>
              </a:r>
              <a:r>
                <a:rPr lang="lt-LT" sz="3200" b="1" dirty="0"/>
                <a:t> %</a:t>
              </a:r>
              <a:r>
                <a:rPr lang="lt-LT" sz="2800" b="1" dirty="0"/>
                <a:t> dalyvauja grupės mokytojai;</a:t>
              </a:r>
            </a:p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3200" b="1" kern="1200" dirty="0"/>
                <a:t>45</a:t>
              </a:r>
              <a:r>
                <a:rPr lang="lt-LT" sz="3200" b="1" dirty="0"/>
                <a:t> %</a:t>
              </a:r>
              <a:r>
                <a:rPr lang="lt-LT" sz="2400" b="1" dirty="0"/>
                <a:t> - </a:t>
              </a:r>
              <a:r>
                <a:rPr lang="lt-LT" sz="2800" b="1" dirty="0"/>
                <a:t>specialistai;</a:t>
              </a:r>
            </a:p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3200" b="1" kern="1200" dirty="0"/>
                <a:t>37</a:t>
              </a:r>
              <a:r>
                <a:rPr lang="lt-LT" sz="3200" b="1" dirty="0"/>
                <a:t> %</a:t>
              </a:r>
              <a:r>
                <a:rPr lang="lt-LT" sz="2800" b="1" dirty="0"/>
                <a:t> - vaikai;</a:t>
              </a:r>
            </a:p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3200" b="1" dirty="0"/>
                <a:t>34 %</a:t>
              </a:r>
              <a:r>
                <a:rPr lang="lt-LT" sz="2800" b="1" dirty="0"/>
                <a:t> - tėvai.</a:t>
              </a:r>
            </a:p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lt-LT" sz="2600" b="1" kern="1200" dirty="0"/>
            </a:p>
          </p:txBody>
        </p:sp>
      </p:grpSp>
      <p:sp>
        <p:nvSpPr>
          <p:cNvPr id="12" name="Pavadinimas 1">
            <a:extLst>
              <a:ext uri="{FF2B5EF4-FFF2-40B4-BE49-F238E27FC236}">
                <a16:creationId xmlns:a16="http://schemas.microsoft.com/office/drawing/2014/main" id="{4532CBDA-3650-24DD-B737-405763F54CC5}"/>
              </a:ext>
            </a:extLst>
          </p:cNvPr>
          <p:cNvSpPr txBox="1">
            <a:spLocks/>
          </p:cNvSpPr>
          <p:nvPr/>
        </p:nvSpPr>
        <p:spPr>
          <a:xfrm>
            <a:off x="1520029" y="2966343"/>
            <a:ext cx="9742487" cy="1104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lt-LT" sz="3200" b="1" dirty="0"/>
              <a:t>5 kl. Kas dalyvauja vaiko pasiekimų ir pažangos vertinime?</a:t>
            </a:r>
          </a:p>
        </p:txBody>
      </p:sp>
      <p:sp>
        <p:nvSpPr>
          <p:cNvPr id="13" name="Rodyklė: penkiakampė 4">
            <a:extLst>
              <a:ext uri="{FF2B5EF4-FFF2-40B4-BE49-F238E27FC236}">
                <a16:creationId xmlns:a16="http://schemas.microsoft.com/office/drawing/2014/main" id="{17C035F9-B0A0-161E-C777-A0FA3AC0AAE2}"/>
              </a:ext>
            </a:extLst>
          </p:cNvPr>
          <p:cNvSpPr txBox="1"/>
          <p:nvPr/>
        </p:nvSpPr>
        <p:spPr>
          <a:xfrm>
            <a:off x="4000069" y="1581150"/>
            <a:ext cx="6934630" cy="18097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94622" tIns="99060" rIns="184912" bIns="99060" numCol="1" spcCol="1270" anchor="ctr" anchorCtr="0">
            <a:noAutofit/>
          </a:bodyPr>
          <a:lstStyle/>
          <a:p>
            <a:pPr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lt-LT" sz="2600" b="1" dirty="0"/>
          </a:p>
          <a:p>
            <a:pPr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2600" b="1" dirty="0"/>
              <a:t>V</a:t>
            </a:r>
            <a:r>
              <a:rPr lang="lt-LT" sz="2600" b="1" kern="1200" dirty="0"/>
              <a:t>aikų pasiekimams vertinti </a:t>
            </a:r>
            <a:r>
              <a:rPr lang="lt-LT" sz="3200" b="1" kern="1200" dirty="0"/>
              <a:t>100</a:t>
            </a:r>
            <a:r>
              <a:rPr lang="lt-LT" sz="3200" b="1" dirty="0"/>
              <a:t>% </a:t>
            </a:r>
            <a:r>
              <a:rPr lang="lt-LT" sz="2600" b="1" kern="1200" dirty="0"/>
              <a:t>naudojamas stebėjimas.</a:t>
            </a:r>
          </a:p>
          <a:p>
            <a:pPr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2600" b="1" dirty="0"/>
              <a:t>Vaikų darbeliai -</a:t>
            </a:r>
            <a:r>
              <a:rPr lang="lt-LT" sz="3200" b="1" dirty="0"/>
              <a:t>87 %</a:t>
            </a:r>
            <a:r>
              <a:rPr lang="lt-LT" sz="2800" b="1" dirty="0"/>
              <a:t> </a:t>
            </a:r>
            <a:endParaRPr lang="lt-LT" sz="2800" dirty="0"/>
          </a:p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lt-LT" sz="2600" b="1" kern="1200" dirty="0"/>
          </a:p>
        </p:txBody>
      </p:sp>
      <p:grpSp>
        <p:nvGrpSpPr>
          <p:cNvPr id="14" name="Grupė 13">
            <a:extLst>
              <a:ext uri="{FF2B5EF4-FFF2-40B4-BE49-F238E27FC236}">
                <a16:creationId xmlns:a16="http://schemas.microsoft.com/office/drawing/2014/main" id="{DB1D1E8B-C342-FC59-DFCA-5C2BD9D5EB01}"/>
              </a:ext>
            </a:extLst>
          </p:cNvPr>
          <p:cNvGrpSpPr/>
          <p:nvPr/>
        </p:nvGrpSpPr>
        <p:grpSpPr>
          <a:xfrm>
            <a:off x="3343273" y="1279064"/>
            <a:ext cx="7677149" cy="1809750"/>
            <a:chOff x="2032373" y="-128156"/>
            <a:chExt cx="5830139" cy="2434937"/>
          </a:xfrm>
        </p:grpSpPr>
        <p:sp>
          <p:nvSpPr>
            <p:cNvPr id="15" name="Rodyklė: penkiakampė 14">
              <a:extLst>
                <a:ext uri="{FF2B5EF4-FFF2-40B4-BE49-F238E27FC236}">
                  <a16:creationId xmlns:a16="http://schemas.microsoft.com/office/drawing/2014/main" id="{FC414803-0B21-5F4A-A94E-60A71F31CA3D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dyklė: penkiakampė 4">
              <a:extLst>
                <a:ext uri="{FF2B5EF4-FFF2-40B4-BE49-F238E27FC236}">
                  <a16:creationId xmlns:a16="http://schemas.microsoft.com/office/drawing/2014/main" id="{4C3CE654-CD3F-018C-9C12-9DEA08149651}"/>
                </a:ext>
              </a:extLst>
            </p:cNvPr>
            <p:cNvSpPr txBox="1"/>
            <p:nvPr/>
          </p:nvSpPr>
          <p:spPr>
            <a:xfrm>
              <a:off x="2596253" y="-128156"/>
              <a:ext cx="5266259" cy="24349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lt-LT" sz="2600" b="1" dirty="0"/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2600" b="1" dirty="0"/>
                <a:t>V</a:t>
              </a:r>
              <a:r>
                <a:rPr lang="lt-LT" sz="2600" b="1" kern="1200" dirty="0"/>
                <a:t>aikų pasiekimams vertinti </a:t>
              </a:r>
              <a:r>
                <a:rPr lang="lt-LT" sz="3200" b="1" kern="1200" dirty="0"/>
                <a:t>100</a:t>
              </a:r>
              <a:r>
                <a:rPr lang="lt-LT" sz="3200" b="1" dirty="0"/>
                <a:t>% </a:t>
              </a:r>
              <a:r>
                <a:rPr lang="lt-LT" sz="2600" b="1" kern="1200" dirty="0"/>
                <a:t>naudojamas stebėjimas.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2600" b="1" dirty="0"/>
                <a:t>Vaikų darbeliai -</a:t>
              </a:r>
              <a:r>
                <a:rPr lang="lt-LT" sz="3200" b="1" dirty="0"/>
                <a:t>87 %</a:t>
              </a:r>
              <a:r>
                <a:rPr lang="lt-LT" sz="2800" b="1" dirty="0"/>
                <a:t> </a:t>
              </a:r>
              <a:endParaRPr lang="lt-LT" sz="2800" dirty="0"/>
            </a:p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lt-LT" sz="26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76636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0697DAC-B3D5-2AF1-5600-2B4D7B558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5200" y="195485"/>
            <a:ext cx="8911687" cy="1195165"/>
          </a:xfrm>
        </p:spPr>
        <p:txBody>
          <a:bodyPr>
            <a:normAutofit fontScale="90000"/>
          </a:bodyPr>
          <a:lstStyle/>
          <a:p>
            <a:r>
              <a:rPr lang="lt-LT" b="1" dirty="0"/>
              <a:t>6 kl. Ar Jūs supažindinate tėvus su vaiko pažangos ir pasiekimų vertinimo kriterijais?</a:t>
            </a:r>
          </a:p>
        </p:txBody>
      </p:sp>
      <p:grpSp>
        <p:nvGrpSpPr>
          <p:cNvPr id="4" name="Grupė 3">
            <a:extLst>
              <a:ext uri="{FF2B5EF4-FFF2-40B4-BE49-F238E27FC236}">
                <a16:creationId xmlns:a16="http://schemas.microsoft.com/office/drawing/2014/main" id="{4A2E2650-C0DF-7E24-5D08-361DDC913E4F}"/>
              </a:ext>
            </a:extLst>
          </p:cNvPr>
          <p:cNvGrpSpPr/>
          <p:nvPr/>
        </p:nvGrpSpPr>
        <p:grpSpPr>
          <a:xfrm>
            <a:off x="3257550" y="4264565"/>
            <a:ext cx="7877175" cy="2255520"/>
            <a:chOff x="2032373" y="0"/>
            <a:chExt cx="5982042" cy="2255520"/>
          </a:xfrm>
        </p:grpSpPr>
        <p:sp>
          <p:nvSpPr>
            <p:cNvPr id="5" name="Rodyklė: penkiakampė 4">
              <a:extLst>
                <a:ext uri="{FF2B5EF4-FFF2-40B4-BE49-F238E27FC236}">
                  <a16:creationId xmlns:a16="http://schemas.microsoft.com/office/drawing/2014/main" id="{6279DCBF-2BC5-6578-73BB-DBC922333599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dyklė: penkiakampė 4">
              <a:extLst>
                <a:ext uri="{FF2B5EF4-FFF2-40B4-BE49-F238E27FC236}">
                  <a16:creationId xmlns:a16="http://schemas.microsoft.com/office/drawing/2014/main" id="{245BAA6F-5068-B18E-082E-91BB96062500}"/>
                </a:ext>
              </a:extLst>
            </p:cNvPr>
            <p:cNvSpPr txBox="1"/>
            <p:nvPr/>
          </p:nvSpPr>
          <p:spPr>
            <a:xfrm>
              <a:off x="2596253" y="197914"/>
              <a:ext cx="5418162" cy="19575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3200" b="1" dirty="0"/>
                <a:t>Tik </a:t>
              </a:r>
              <a:r>
                <a:rPr lang="lt-LT" sz="4000" b="1" dirty="0"/>
                <a:t>47</a:t>
              </a:r>
              <a:r>
                <a:rPr lang="lt-LT" sz="2800" b="1" dirty="0"/>
                <a:t>% </a:t>
              </a:r>
              <a:r>
                <a:rPr lang="lt-LT" sz="3200" b="1" dirty="0"/>
                <a:t>tėvų supranta vertinimo sistemą.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53 %</a:t>
              </a:r>
              <a:r>
                <a:rPr lang="lt-LT" sz="3200" b="1" dirty="0"/>
                <a:t> tėvų supranta iš dalies</a:t>
              </a:r>
              <a:endParaRPr lang="lt-LT" sz="3200" dirty="0"/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lt-LT" sz="2600" b="1" kern="1200" dirty="0"/>
            </a:p>
          </p:txBody>
        </p:sp>
      </p:grpSp>
      <p:sp>
        <p:nvSpPr>
          <p:cNvPr id="9" name="Pavadinimas 1">
            <a:extLst>
              <a:ext uri="{FF2B5EF4-FFF2-40B4-BE49-F238E27FC236}">
                <a16:creationId xmlns:a16="http://schemas.microsoft.com/office/drawing/2014/main" id="{9C0A11E1-266E-8FB2-F4FD-D21E61E67180}"/>
              </a:ext>
            </a:extLst>
          </p:cNvPr>
          <p:cNvSpPr txBox="1">
            <a:spLocks/>
          </p:cNvSpPr>
          <p:nvPr/>
        </p:nvSpPr>
        <p:spPr>
          <a:xfrm>
            <a:off x="1371600" y="3548285"/>
            <a:ext cx="9410699" cy="81416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lt-LT" b="1" dirty="0"/>
              <a:t>7 kl. Ar tėvai supranta vertinimo sistemą?</a:t>
            </a:r>
          </a:p>
        </p:txBody>
      </p:sp>
      <p:grpSp>
        <p:nvGrpSpPr>
          <p:cNvPr id="10" name="Grupė 9">
            <a:extLst>
              <a:ext uri="{FF2B5EF4-FFF2-40B4-BE49-F238E27FC236}">
                <a16:creationId xmlns:a16="http://schemas.microsoft.com/office/drawing/2014/main" id="{6603FFBC-B645-6658-11F7-A73A6149AE72}"/>
              </a:ext>
            </a:extLst>
          </p:cNvPr>
          <p:cNvGrpSpPr/>
          <p:nvPr/>
        </p:nvGrpSpPr>
        <p:grpSpPr>
          <a:xfrm>
            <a:off x="3257550" y="1321185"/>
            <a:ext cx="7877175" cy="2255520"/>
            <a:chOff x="2032373" y="0"/>
            <a:chExt cx="5982042" cy="2255520"/>
          </a:xfrm>
        </p:grpSpPr>
        <p:sp>
          <p:nvSpPr>
            <p:cNvPr id="11" name="Rodyklė: penkiakampė 10">
              <a:extLst>
                <a:ext uri="{FF2B5EF4-FFF2-40B4-BE49-F238E27FC236}">
                  <a16:creationId xmlns:a16="http://schemas.microsoft.com/office/drawing/2014/main" id="{6C4A7085-212C-FAF1-6BE4-51D0294EEA0A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dyklė: penkiakampė 4">
              <a:extLst>
                <a:ext uri="{FF2B5EF4-FFF2-40B4-BE49-F238E27FC236}">
                  <a16:creationId xmlns:a16="http://schemas.microsoft.com/office/drawing/2014/main" id="{6DC2DF3F-9A65-6508-6AAE-964FD341FBD4}"/>
                </a:ext>
              </a:extLst>
            </p:cNvPr>
            <p:cNvSpPr txBox="1"/>
            <p:nvPr/>
          </p:nvSpPr>
          <p:spPr>
            <a:xfrm>
              <a:off x="2596253" y="0"/>
              <a:ext cx="5418162" cy="19575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lt-LT" sz="4000" b="1" dirty="0"/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82%</a:t>
              </a:r>
              <a:r>
                <a:rPr lang="lt-LT" sz="2800" b="1" dirty="0"/>
                <a:t> </a:t>
              </a:r>
              <a:r>
                <a:rPr lang="lt-LT" sz="3200" b="1" dirty="0"/>
                <a:t>pedagogų teigia, jog tėveliai yra supažindinami su vaiko pažangos ir pasiekimų vertinimo kriterijais.</a:t>
              </a:r>
              <a:endParaRPr lang="lt-LT" sz="3200" dirty="0"/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lt-LT" sz="26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82578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8FD779F-5930-4361-2365-F8E3E4263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400" y="147860"/>
            <a:ext cx="8911687" cy="1280890"/>
          </a:xfrm>
        </p:spPr>
        <p:txBody>
          <a:bodyPr>
            <a:normAutofit/>
          </a:bodyPr>
          <a:lstStyle/>
          <a:p>
            <a:r>
              <a:rPr lang="lt-LT" sz="3200" b="1" dirty="0"/>
              <a:t>8 kl. Kaip tėvai įtraukiami į vaikų pasiekimų vertinimą?</a:t>
            </a:r>
          </a:p>
        </p:txBody>
      </p:sp>
      <p:grpSp>
        <p:nvGrpSpPr>
          <p:cNvPr id="4" name="Grupė 3">
            <a:extLst>
              <a:ext uri="{FF2B5EF4-FFF2-40B4-BE49-F238E27FC236}">
                <a16:creationId xmlns:a16="http://schemas.microsoft.com/office/drawing/2014/main" id="{A311D6E7-2862-9F74-4B86-E0A3D607CC8C}"/>
              </a:ext>
            </a:extLst>
          </p:cNvPr>
          <p:cNvGrpSpPr/>
          <p:nvPr/>
        </p:nvGrpSpPr>
        <p:grpSpPr>
          <a:xfrm>
            <a:off x="1152526" y="1195197"/>
            <a:ext cx="9629774" cy="2233803"/>
            <a:chOff x="2032373" y="-1"/>
            <a:chExt cx="5830139" cy="2255521"/>
          </a:xfrm>
        </p:grpSpPr>
        <p:sp>
          <p:nvSpPr>
            <p:cNvPr id="5" name="Rodyklė: penkiakampė 4">
              <a:extLst>
                <a:ext uri="{FF2B5EF4-FFF2-40B4-BE49-F238E27FC236}">
                  <a16:creationId xmlns:a16="http://schemas.microsoft.com/office/drawing/2014/main" id="{59C46E96-7334-CE68-B4FF-35B4869A6AE2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dyklė: penkiakampė 4">
              <a:extLst>
                <a:ext uri="{FF2B5EF4-FFF2-40B4-BE49-F238E27FC236}">
                  <a16:creationId xmlns:a16="http://schemas.microsoft.com/office/drawing/2014/main" id="{1A8050A5-2DA0-6E25-9DFF-A1D06C6C121C}"/>
                </a:ext>
              </a:extLst>
            </p:cNvPr>
            <p:cNvSpPr txBox="1"/>
            <p:nvPr/>
          </p:nvSpPr>
          <p:spPr>
            <a:xfrm>
              <a:off x="2596253" y="-1"/>
              <a:ext cx="5266259" cy="22555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4000" b="1" dirty="0"/>
                <a:t>84</a:t>
              </a:r>
              <a:r>
                <a:rPr lang="lt-LT" sz="4000" b="1" kern="1200" dirty="0"/>
                <a:t>%</a:t>
              </a:r>
              <a:r>
                <a:rPr lang="lt-LT" sz="2800" b="1" kern="1200" dirty="0"/>
                <a:t> </a:t>
              </a:r>
              <a:r>
                <a:rPr lang="lt-LT" sz="3200" b="1" kern="1200" dirty="0"/>
                <a:t>tėvų įtraukiami į vaikų vertinimą per individualius pokalbius.</a:t>
              </a:r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4000" b="1" dirty="0"/>
                <a:t>74</a:t>
              </a:r>
              <a:r>
                <a:rPr lang="lt-LT" sz="4000" b="1" kern="1200" dirty="0"/>
                <a:t>% </a:t>
              </a:r>
              <a:r>
                <a:rPr lang="lt-LT" sz="3200" b="1" kern="1200" dirty="0"/>
                <a:t>tėvų, prisijungus prie el. dienyno „Mūsų darželis“</a:t>
              </a:r>
            </a:p>
          </p:txBody>
        </p:sp>
      </p:grpSp>
      <p:sp>
        <p:nvSpPr>
          <p:cNvPr id="7" name="Pavadinimas 1">
            <a:extLst>
              <a:ext uri="{FF2B5EF4-FFF2-40B4-BE49-F238E27FC236}">
                <a16:creationId xmlns:a16="http://schemas.microsoft.com/office/drawing/2014/main" id="{E7CB91AC-81A6-BB2A-1A1E-291FFD9447F3}"/>
              </a:ext>
            </a:extLst>
          </p:cNvPr>
          <p:cNvSpPr txBox="1">
            <a:spLocks/>
          </p:cNvSpPr>
          <p:nvPr/>
        </p:nvSpPr>
        <p:spPr>
          <a:xfrm>
            <a:off x="1066800" y="3576860"/>
            <a:ext cx="9972675" cy="8994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lt-LT" sz="3200" b="1" dirty="0"/>
              <a:t>9 kl. Ar tėvai noriai įsitraukia į vertinimo sistemą? </a:t>
            </a:r>
          </a:p>
        </p:txBody>
      </p:sp>
      <p:grpSp>
        <p:nvGrpSpPr>
          <p:cNvPr id="11" name="Grupė 10">
            <a:extLst>
              <a:ext uri="{FF2B5EF4-FFF2-40B4-BE49-F238E27FC236}">
                <a16:creationId xmlns:a16="http://schemas.microsoft.com/office/drawing/2014/main" id="{A9ABE078-8A90-C68B-F8F5-734BB3DC7B6C}"/>
              </a:ext>
            </a:extLst>
          </p:cNvPr>
          <p:cNvGrpSpPr/>
          <p:nvPr/>
        </p:nvGrpSpPr>
        <p:grpSpPr>
          <a:xfrm>
            <a:off x="1152525" y="4328922"/>
            <a:ext cx="9696450" cy="2233803"/>
            <a:chOff x="2032373" y="-1"/>
            <a:chExt cx="5830139" cy="2255521"/>
          </a:xfrm>
        </p:grpSpPr>
        <p:sp>
          <p:nvSpPr>
            <p:cNvPr id="12" name="Rodyklė: penkiakampė 11">
              <a:extLst>
                <a:ext uri="{FF2B5EF4-FFF2-40B4-BE49-F238E27FC236}">
                  <a16:creationId xmlns:a16="http://schemas.microsoft.com/office/drawing/2014/main" id="{B5EAF0E2-5229-EEBD-1785-3EA709CE6E8F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dyklė: penkiakampė 4">
              <a:extLst>
                <a:ext uri="{FF2B5EF4-FFF2-40B4-BE49-F238E27FC236}">
                  <a16:creationId xmlns:a16="http://schemas.microsoft.com/office/drawing/2014/main" id="{2FBD254A-DFC0-B3CF-44C3-6D43C886E288}"/>
                </a:ext>
              </a:extLst>
            </p:cNvPr>
            <p:cNvSpPr txBox="1"/>
            <p:nvPr/>
          </p:nvSpPr>
          <p:spPr>
            <a:xfrm>
              <a:off x="2596253" y="-1"/>
              <a:ext cx="5266259" cy="22555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3200" b="1" dirty="0"/>
                <a:t>Tik</a:t>
              </a:r>
              <a:r>
                <a:rPr lang="lt-LT" sz="4000" b="1" dirty="0"/>
                <a:t> 21</a:t>
              </a:r>
              <a:r>
                <a:rPr lang="lt-LT" sz="4000" b="1" kern="1200" dirty="0"/>
                <a:t>%</a:t>
              </a:r>
              <a:r>
                <a:rPr lang="lt-LT" sz="2800" b="1" kern="1200" dirty="0"/>
                <a:t> </a:t>
              </a:r>
              <a:r>
                <a:rPr lang="lt-LT" sz="3200" b="1" kern="1200" dirty="0"/>
                <a:t>tėvų noriai įsitraukia į vertinimo sistemą.</a:t>
              </a:r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4000" b="1" dirty="0"/>
                <a:t>68</a:t>
              </a:r>
              <a:r>
                <a:rPr lang="lt-LT" sz="4000" b="1" kern="1200" dirty="0"/>
                <a:t>%</a:t>
              </a:r>
              <a:r>
                <a:rPr lang="lt-LT" sz="3200" b="1" kern="1200" dirty="0"/>
                <a:t> tėvų įsitraukia iš dalies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6827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E532BCE-6E47-1732-8B12-31B2B0353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205010"/>
            <a:ext cx="10142269" cy="1280890"/>
          </a:xfrm>
        </p:spPr>
        <p:txBody>
          <a:bodyPr>
            <a:normAutofit fontScale="90000"/>
          </a:bodyPr>
          <a:lstStyle/>
          <a:p>
            <a:r>
              <a:rPr lang="lt-LT" b="1" dirty="0"/>
              <a:t>10 kl. Kaip dažnai informuojate, konsultuojate tėvus apie vaiko veiklą, pažangą, pasiekimus?</a:t>
            </a:r>
          </a:p>
        </p:txBody>
      </p:sp>
      <p:grpSp>
        <p:nvGrpSpPr>
          <p:cNvPr id="4" name="Grupė 3">
            <a:extLst>
              <a:ext uri="{FF2B5EF4-FFF2-40B4-BE49-F238E27FC236}">
                <a16:creationId xmlns:a16="http://schemas.microsoft.com/office/drawing/2014/main" id="{44130277-7972-F21D-FFAD-D22F559E2CFF}"/>
              </a:ext>
            </a:extLst>
          </p:cNvPr>
          <p:cNvGrpSpPr/>
          <p:nvPr/>
        </p:nvGrpSpPr>
        <p:grpSpPr>
          <a:xfrm>
            <a:off x="2228851" y="1485900"/>
            <a:ext cx="8689010" cy="2012565"/>
            <a:chOff x="2032373" y="0"/>
            <a:chExt cx="5830139" cy="2255520"/>
          </a:xfrm>
        </p:grpSpPr>
        <p:sp>
          <p:nvSpPr>
            <p:cNvPr id="5" name="Rodyklė: penkiakampė 4">
              <a:extLst>
                <a:ext uri="{FF2B5EF4-FFF2-40B4-BE49-F238E27FC236}">
                  <a16:creationId xmlns:a16="http://schemas.microsoft.com/office/drawing/2014/main" id="{CE208445-9124-84F5-67FE-F159C00AAF11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6" name="Rodyklė: penkiakampė 4">
              <a:extLst>
                <a:ext uri="{FF2B5EF4-FFF2-40B4-BE49-F238E27FC236}">
                  <a16:creationId xmlns:a16="http://schemas.microsoft.com/office/drawing/2014/main" id="{6922EEBF-7D60-6DD9-2504-C563D44B81C9}"/>
                </a:ext>
              </a:extLst>
            </p:cNvPr>
            <p:cNvSpPr txBox="1"/>
            <p:nvPr/>
          </p:nvSpPr>
          <p:spPr>
            <a:xfrm>
              <a:off x="2330912" y="491020"/>
              <a:ext cx="5418162" cy="16556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58% </a:t>
              </a:r>
              <a:r>
                <a:rPr lang="lt-LT" sz="3200" b="1" dirty="0"/>
                <a:t>pedagogų tėvus informuoja nuolat.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24% - </a:t>
              </a:r>
              <a:r>
                <a:rPr lang="lt-LT" sz="3200" b="1" dirty="0"/>
                <a:t>kartą per pusmetį.</a:t>
              </a:r>
              <a:endParaRPr lang="lt-LT" sz="3200" dirty="0"/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lt-LT" sz="2600" b="1" kern="1200" dirty="0"/>
            </a:p>
          </p:txBody>
        </p:sp>
      </p:grpSp>
      <p:sp>
        <p:nvSpPr>
          <p:cNvPr id="9" name="Pavadinimas 1">
            <a:extLst>
              <a:ext uri="{FF2B5EF4-FFF2-40B4-BE49-F238E27FC236}">
                <a16:creationId xmlns:a16="http://schemas.microsoft.com/office/drawing/2014/main" id="{85CBD276-7BF7-3C58-64D0-356FF79576A1}"/>
              </a:ext>
            </a:extLst>
          </p:cNvPr>
          <p:cNvSpPr txBox="1">
            <a:spLocks/>
          </p:cNvSpPr>
          <p:nvPr/>
        </p:nvSpPr>
        <p:spPr>
          <a:xfrm>
            <a:off x="1840181" y="3576860"/>
            <a:ext cx="10142269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lt-LT" sz="3200" b="1" dirty="0"/>
              <a:t>11 kl. Kokias būdais informuojate tėvus apie vaiko ugdymo pasiekimus? </a:t>
            </a:r>
          </a:p>
        </p:txBody>
      </p:sp>
      <p:grpSp>
        <p:nvGrpSpPr>
          <p:cNvPr id="13" name="Grupė 12">
            <a:extLst>
              <a:ext uri="{FF2B5EF4-FFF2-40B4-BE49-F238E27FC236}">
                <a16:creationId xmlns:a16="http://schemas.microsoft.com/office/drawing/2014/main" id="{D1D94A9F-8109-253E-9B91-C43C6364EEE7}"/>
              </a:ext>
            </a:extLst>
          </p:cNvPr>
          <p:cNvGrpSpPr/>
          <p:nvPr/>
        </p:nvGrpSpPr>
        <p:grpSpPr>
          <a:xfrm>
            <a:off x="762000" y="4651046"/>
            <a:ext cx="11020425" cy="2012565"/>
            <a:chOff x="2032373" y="0"/>
            <a:chExt cx="5830139" cy="2255520"/>
          </a:xfrm>
        </p:grpSpPr>
        <p:sp>
          <p:nvSpPr>
            <p:cNvPr id="14" name="Rodyklė: penkiakampė 13">
              <a:extLst>
                <a:ext uri="{FF2B5EF4-FFF2-40B4-BE49-F238E27FC236}">
                  <a16:creationId xmlns:a16="http://schemas.microsoft.com/office/drawing/2014/main" id="{F070BF15-3CDF-FC7D-5E2D-7CD0A5EDDE81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5" name="Rodyklė: penkiakampė 4">
              <a:extLst>
                <a:ext uri="{FF2B5EF4-FFF2-40B4-BE49-F238E27FC236}">
                  <a16:creationId xmlns:a16="http://schemas.microsoft.com/office/drawing/2014/main" id="{EC0BE8C6-D1F4-617D-39A1-7727A5B785D4}"/>
                </a:ext>
              </a:extLst>
            </p:cNvPr>
            <p:cNvSpPr txBox="1"/>
            <p:nvPr/>
          </p:nvSpPr>
          <p:spPr>
            <a:xfrm>
              <a:off x="2340990" y="587957"/>
              <a:ext cx="5418162" cy="16556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97</a:t>
              </a:r>
              <a:r>
                <a:rPr lang="lt-LT" sz="3200" b="1" dirty="0"/>
                <a:t>% - individualūs pokalbiai;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68%</a:t>
              </a:r>
              <a:r>
                <a:rPr lang="lt-LT" sz="3200" b="1" dirty="0"/>
                <a:t>- tėvų susirinkimai;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53% </a:t>
              </a:r>
              <a:r>
                <a:rPr lang="lt-LT" sz="3200" b="1" dirty="0"/>
                <a:t>- bendravimas </a:t>
              </a:r>
              <a:r>
                <a:rPr lang="lt-LT" sz="3200" b="1" dirty="0" err="1"/>
                <a:t>soc</a:t>
              </a:r>
              <a:r>
                <a:rPr lang="lt-LT" sz="3200" b="1" dirty="0"/>
                <a:t>. tinkluose.</a:t>
              </a:r>
              <a:endParaRPr lang="lt-LT" sz="3200" dirty="0"/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lt-LT" sz="26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32039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4D1AB5D-D701-A3EB-8965-B34F4DE6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250" y="157385"/>
            <a:ext cx="8911687" cy="1280890"/>
          </a:xfrm>
        </p:spPr>
        <p:txBody>
          <a:bodyPr/>
          <a:lstStyle/>
          <a:p>
            <a:r>
              <a:rPr lang="lt-LT" b="1" dirty="0"/>
              <a:t>12 kl. Pedagogų ir šeimos dermė. Kurie teiginiai Jums priimtiniausi?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A7BA0FE-055A-3FC7-E9E0-874B27094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/>
          </a:p>
        </p:txBody>
      </p:sp>
      <p:grpSp>
        <p:nvGrpSpPr>
          <p:cNvPr id="4" name="Grupė 3">
            <a:extLst>
              <a:ext uri="{FF2B5EF4-FFF2-40B4-BE49-F238E27FC236}">
                <a16:creationId xmlns:a16="http://schemas.microsoft.com/office/drawing/2014/main" id="{7E5E7005-8F50-EFDA-CE7D-D2B684B01A5C}"/>
              </a:ext>
            </a:extLst>
          </p:cNvPr>
          <p:cNvGrpSpPr/>
          <p:nvPr/>
        </p:nvGrpSpPr>
        <p:grpSpPr>
          <a:xfrm>
            <a:off x="2047875" y="1297659"/>
            <a:ext cx="9456737" cy="4474491"/>
            <a:chOff x="2032373" y="-112075"/>
            <a:chExt cx="5872660" cy="2367595"/>
          </a:xfrm>
        </p:grpSpPr>
        <p:sp>
          <p:nvSpPr>
            <p:cNvPr id="5" name="Rodyklė: penkiakampė 4">
              <a:extLst>
                <a:ext uri="{FF2B5EF4-FFF2-40B4-BE49-F238E27FC236}">
                  <a16:creationId xmlns:a16="http://schemas.microsoft.com/office/drawing/2014/main" id="{5ACCE21A-0D61-96EF-0DC7-4D8478153A8F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6" name="Rodyklė: penkiakampė 4">
              <a:extLst>
                <a:ext uri="{FF2B5EF4-FFF2-40B4-BE49-F238E27FC236}">
                  <a16:creationId xmlns:a16="http://schemas.microsoft.com/office/drawing/2014/main" id="{88FA19DE-84AA-93BB-C6D8-D723402CED16}"/>
                </a:ext>
              </a:extLst>
            </p:cNvPr>
            <p:cNvSpPr txBox="1"/>
            <p:nvPr/>
          </p:nvSpPr>
          <p:spPr>
            <a:xfrm>
              <a:off x="2638774" y="-112075"/>
              <a:ext cx="5266259" cy="22555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4000" b="1" dirty="0"/>
                <a:t>89</a:t>
              </a:r>
              <a:r>
                <a:rPr lang="lt-LT" sz="4000" b="1" kern="1200" dirty="0"/>
                <a:t>% </a:t>
              </a:r>
              <a:r>
                <a:rPr lang="lt-LT" sz="3200" b="1" kern="1200" dirty="0"/>
                <a:t>pedagogų teigia, jog skatina tėvus, kad vykdytų ugdymo tęstinumą namuose.</a:t>
              </a:r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4000" b="1" dirty="0"/>
                <a:t>65</a:t>
              </a:r>
              <a:r>
                <a:rPr lang="lt-LT" sz="4000" b="1" kern="1200" dirty="0"/>
                <a:t>%</a:t>
              </a:r>
              <a:r>
                <a:rPr lang="lt-LT" sz="3200" b="1" kern="1200" dirty="0"/>
                <a:t> pedagogų individualiai teikia tėvams informaciją ar konsultacijas. </a:t>
              </a:r>
              <a:endParaRPr lang="lt-LT" sz="26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27328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07DF0D2-07C6-BA6F-5E1D-AB4BAE1EA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1288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lt-LT" b="1" dirty="0"/>
              <a:t>13 kl. Kaip vaikų pasiekimų ir pažangos vertinimas padeda Jums atlikti savo darbą?</a:t>
            </a:r>
          </a:p>
        </p:txBody>
      </p:sp>
      <p:grpSp>
        <p:nvGrpSpPr>
          <p:cNvPr id="4" name="Grupė 3">
            <a:extLst>
              <a:ext uri="{FF2B5EF4-FFF2-40B4-BE49-F238E27FC236}">
                <a16:creationId xmlns:a16="http://schemas.microsoft.com/office/drawing/2014/main" id="{25444DCD-886A-D1AF-663A-B8C50038E63C}"/>
              </a:ext>
            </a:extLst>
          </p:cNvPr>
          <p:cNvGrpSpPr/>
          <p:nvPr/>
        </p:nvGrpSpPr>
        <p:grpSpPr>
          <a:xfrm>
            <a:off x="885825" y="1409700"/>
            <a:ext cx="9860586" cy="4833716"/>
            <a:chOff x="2032373" y="0"/>
            <a:chExt cx="5830139" cy="2255520"/>
          </a:xfrm>
        </p:grpSpPr>
        <p:sp>
          <p:nvSpPr>
            <p:cNvPr id="5" name="Rodyklė: penkiakampė 4">
              <a:extLst>
                <a:ext uri="{FF2B5EF4-FFF2-40B4-BE49-F238E27FC236}">
                  <a16:creationId xmlns:a16="http://schemas.microsoft.com/office/drawing/2014/main" id="{88D64804-C143-444F-1402-8DB25875F6D5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6" name="Rodyklė: penkiakampė 4">
              <a:extLst>
                <a:ext uri="{FF2B5EF4-FFF2-40B4-BE49-F238E27FC236}">
                  <a16:creationId xmlns:a16="http://schemas.microsoft.com/office/drawing/2014/main" id="{4078E2DB-665F-1EDD-46B6-B69C2CE072F1}"/>
                </a:ext>
              </a:extLst>
            </p:cNvPr>
            <p:cNvSpPr txBox="1"/>
            <p:nvPr/>
          </p:nvSpPr>
          <p:spPr>
            <a:xfrm>
              <a:off x="2313799" y="477685"/>
              <a:ext cx="5418162" cy="1704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79% </a:t>
              </a:r>
              <a:r>
                <a:rPr lang="lt-LT" sz="3200" b="1" dirty="0"/>
                <a:t>pedagogų padeda parinkti individualias ir </a:t>
              </a:r>
              <a:r>
                <a:rPr lang="lt-LT" sz="3200" b="1" dirty="0" err="1"/>
                <a:t>diferensijuotas</a:t>
              </a:r>
              <a:r>
                <a:rPr lang="lt-LT" sz="3200" b="1" dirty="0"/>
                <a:t> užduotis;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76% </a:t>
              </a:r>
              <a:r>
                <a:rPr lang="lt-LT" sz="3200" b="1" dirty="0"/>
                <a:t>- padeda planuoti ugdomąją veiklą;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74%</a:t>
              </a:r>
              <a:r>
                <a:rPr lang="lt-LT" sz="3200" b="1" dirty="0"/>
                <a:t>- padeda pažinti vaikus;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71%</a:t>
              </a:r>
              <a:r>
                <a:rPr lang="lt-LT" sz="3200" b="1" dirty="0"/>
                <a:t>- padeda lavinti vaikų gebėjimus.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lt-LT" sz="3200" dirty="0"/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lt-LT" sz="26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79250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B66E652-FFC9-3413-AF9B-115CEF677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800" y="405035"/>
            <a:ext cx="8911687" cy="1280890"/>
          </a:xfrm>
        </p:spPr>
        <p:txBody>
          <a:bodyPr/>
          <a:lstStyle/>
          <a:p>
            <a:r>
              <a:rPr lang="lt-LT" b="1" dirty="0"/>
              <a:t>14 kl. Su kokiais sunkumais susiduriate, vertinant vaikus?</a:t>
            </a:r>
          </a:p>
        </p:txBody>
      </p:sp>
      <p:grpSp>
        <p:nvGrpSpPr>
          <p:cNvPr id="8" name="Grupė 7">
            <a:extLst>
              <a:ext uri="{FF2B5EF4-FFF2-40B4-BE49-F238E27FC236}">
                <a16:creationId xmlns:a16="http://schemas.microsoft.com/office/drawing/2014/main" id="{746F97EB-1078-D187-4E91-F231607F2D87}"/>
              </a:ext>
            </a:extLst>
          </p:cNvPr>
          <p:cNvGrpSpPr/>
          <p:nvPr/>
        </p:nvGrpSpPr>
        <p:grpSpPr>
          <a:xfrm>
            <a:off x="2464282" y="2133597"/>
            <a:ext cx="8689011" cy="4895853"/>
            <a:chOff x="1872596" y="-324022"/>
            <a:chExt cx="5830139" cy="2900087"/>
          </a:xfrm>
        </p:grpSpPr>
        <p:sp>
          <p:nvSpPr>
            <p:cNvPr id="9" name="Rodyklė: penkiakampė 8">
              <a:extLst>
                <a:ext uri="{FF2B5EF4-FFF2-40B4-BE49-F238E27FC236}">
                  <a16:creationId xmlns:a16="http://schemas.microsoft.com/office/drawing/2014/main" id="{174E2BB0-77C1-2A02-3874-34ACA5ACC127}"/>
                </a:ext>
              </a:extLst>
            </p:cNvPr>
            <p:cNvSpPr/>
            <p:nvPr/>
          </p:nvSpPr>
          <p:spPr>
            <a:xfrm rot="10800000">
              <a:off x="1872596" y="-324019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0" name="Rodyklė: penkiakampė 4">
              <a:extLst>
                <a:ext uri="{FF2B5EF4-FFF2-40B4-BE49-F238E27FC236}">
                  <a16:creationId xmlns:a16="http://schemas.microsoft.com/office/drawing/2014/main" id="{F531AE2E-2FEF-0C18-24CD-6A0C328CB8DF}"/>
                </a:ext>
              </a:extLst>
            </p:cNvPr>
            <p:cNvSpPr txBox="1"/>
            <p:nvPr/>
          </p:nvSpPr>
          <p:spPr>
            <a:xfrm>
              <a:off x="1872596" y="-324022"/>
              <a:ext cx="5418162" cy="29000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kern="1200" dirty="0"/>
                <a:t>43</a:t>
              </a:r>
              <a:r>
                <a:rPr lang="lt-LT" sz="4000" b="1" dirty="0"/>
                <a:t>%</a:t>
              </a:r>
              <a:r>
                <a:rPr lang="lt-LT" sz="2800" b="1" dirty="0"/>
                <a:t> </a:t>
              </a:r>
              <a:r>
                <a:rPr lang="lt-LT" sz="3200" b="1" dirty="0"/>
                <a:t>pedagogų teigia, jog susiduria su dokumentacijos gausa;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38% </a:t>
              </a:r>
              <a:r>
                <a:rPr lang="lt-LT" sz="2800" b="1" dirty="0"/>
                <a:t>- </a:t>
              </a:r>
              <a:r>
                <a:rPr lang="lt-LT" sz="3200" b="1" dirty="0"/>
                <a:t>nėra aiškių vertinimų kriterijų;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000" b="1" dirty="0"/>
                <a:t>38%</a:t>
              </a:r>
              <a:r>
                <a:rPr lang="lt-LT" sz="2800" b="1" dirty="0"/>
                <a:t>- </a:t>
              </a:r>
              <a:r>
                <a:rPr lang="lt-LT" sz="3200" b="1" dirty="0"/>
                <a:t>laiko stoka</a:t>
              </a:r>
              <a:r>
                <a:rPr lang="lt-LT" sz="2800" b="1" dirty="0"/>
                <a:t>.</a:t>
              </a:r>
            </a:p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lt-LT" sz="2800" dirty="0"/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lt-LT" sz="26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52977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A0F94A3-8BB7-100C-EC9A-4E510C3A9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9625"/>
            <a:ext cx="8915400" cy="5101597"/>
          </a:xfrm>
        </p:spPr>
        <p:txBody>
          <a:bodyPr>
            <a:normAutofit/>
          </a:bodyPr>
          <a:lstStyle/>
          <a:p>
            <a:pPr algn="ctr"/>
            <a:r>
              <a:rPr lang="lt-LT" sz="5400" b="1" dirty="0"/>
              <a:t>PASIEKIMŲ VERTINIMAS srities bendras įsivertinimas</a:t>
            </a:r>
          </a:p>
          <a:p>
            <a:pPr marL="0" indent="0" algn="ctr">
              <a:buNone/>
            </a:pPr>
            <a:r>
              <a:rPr lang="lt-LT" sz="5400" b="1" dirty="0"/>
              <a:t>    </a:t>
            </a:r>
            <a:r>
              <a:rPr lang="lt-LT" sz="5400" b="1" dirty="0">
                <a:solidFill>
                  <a:srgbClr val="C00000"/>
                </a:solidFill>
              </a:rPr>
              <a:t>3 lygis(2,6%)</a:t>
            </a:r>
          </a:p>
          <a:p>
            <a:pPr marL="0" indent="0" algn="ctr">
              <a:buNone/>
            </a:pPr>
            <a:r>
              <a:rPr lang="lt-LT" sz="4000" b="1" dirty="0">
                <a:solidFill>
                  <a:srgbClr val="C00000"/>
                </a:solidFill>
              </a:rPr>
              <a:t>(kokybė labai gera)</a:t>
            </a:r>
          </a:p>
        </p:txBody>
      </p:sp>
      <p:pic>
        <p:nvPicPr>
          <p:cNvPr id="7" name="Grafinis elementas 6" descr="Clapping hands with solid fill">
            <a:extLst>
              <a:ext uri="{FF2B5EF4-FFF2-40B4-BE49-F238E27FC236}">
                <a16:creationId xmlns:a16="http://schemas.microsoft.com/office/drawing/2014/main" id="{9DE8A361-329D-848C-406E-3630C476B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71625" y="3920497"/>
            <a:ext cx="222885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269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96AFF41-06B4-1A06-6C31-7F5187C83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100" y="23358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lt-LT" sz="5400" b="1" dirty="0">
                <a:solidFill>
                  <a:srgbClr val="C00000"/>
                </a:solidFill>
              </a:rPr>
              <a:t>IŠVADOS: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2C479EA-2899-FE2A-8C35-B6A269278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3324" y="1266825"/>
            <a:ext cx="9856251" cy="5357590"/>
          </a:xfrm>
        </p:spPr>
        <p:txBody>
          <a:bodyPr>
            <a:noAutofit/>
          </a:bodyPr>
          <a:lstStyle/>
          <a:p>
            <a:r>
              <a:rPr lang="lt-LT" sz="2800" b="1" dirty="0"/>
              <a:t>97 % PEDAGOGŲ DALYVAUJA VAIKO PASIEKIMŲ IR PAŽANGOS VERTINIME, ĮTRAUKDAMI ŠVIETIMO PAGALBOS IR KITUS SPECIALISTUS (45 %)</a:t>
            </a:r>
          </a:p>
          <a:p>
            <a:r>
              <a:rPr lang="lt-LT" sz="2800" b="1" dirty="0"/>
              <a:t>82% MOKYTOJŲ SISTEMINGAI STEBI IR FIKSUOJA VAIKŲ PASIEKIMUS, DOKUMENTUOJA VAIKŲ DAROMĄ PAŽANGĄ IR SUPAŽINDINA TĖVUS SU VAIKO PAŽANGOS VERTINIMO REZULTATAIS.</a:t>
            </a:r>
          </a:p>
          <a:p>
            <a:r>
              <a:rPr lang="lt-LT" sz="2800" b="1" dirty="0"/>
              <a:t>PEDAGOGŲ NUOMONE, TIK 21% TĖVŲ NORIAI ĮSITRAUKIA Į VAIKŲ VERTINIMO PROCESĄ (IŠ DALIES ĮSITRAUKIA -68%)</a:t>
            </a:r>
          </a:p>
          <a:p>
            <a:r>
              <a:rPr lang="lt-LT" sz="2800" b="1" dirty="0"/>
              <a:t>TIK 47% TĖVŲ SUPRANTA VAIKŲ VERTINIMO SISTEMĄ.</a:t>
            </a:r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275749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51C6299-A612-F2F7-BC6B-8AAEBF0A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4400" b="1" dirty="0">
                <a:solidFill>
                  <a:srgbClr val="C0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Veiklos kokybės įsivertinimo darbo grupė: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06C93E9-1310-F29F-92F8-3F0E5029F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lt-LT" sz="2800" b="1" dirty="0"/>
              <a:t>Rita </a:t>
            </a:r>
            <a:r>
              <a:rPr lang="lt-LT" sz="2800" b="1" dirty="0" err="1"/>
              <a:t>Pilibaitienė</a:t>
            </a:r>
            <a:r>
              <a:rPr lang="lt-LT" sz="2800" b="1" dirty="0"/>
              <a:t> – logopedė;</a:t>
            </a:r>
          </a:p>
          <a:p>
            <a:r>
              <a:rPr lang="lt-LT" sz="2800" b="1" dirty="0"/>
              <a:t>Laima Galdikienė – ikimokyklinio ugdymo mokytoja;</a:t>
            </a:r>
          </a:p>
          <a:p>
            <a:r>
              <a:rPr lang="lt-LT" sz="2800" b="1" dirty="0"/>
              <a:t>Renata </a:t>
            </a:r>
            <a:r>
              <a:rPr lang="lt-LT" sz="2800" b="1" dirty="0" err="1"/>
              <a:t>Zajevienė</a:t>
            </a:r>
            <a:r>
              <a:rPr lang="lt-LT" sz="2800" b="1" dirty="0"/>
              <a:t> - ikimokyklinio ugdymo mokytoja;</a:t>
            </a:r>
          </a:p>
          <a:p>
            <a:r>
              <a:rPr lang="lt-LT" sz="2800" b="1" dirty="0"/>
              <a:t>Vilma </a:t>
            </a:r>
            <a:r>
              <a:rPr lang="lt-LT" sz="2800" b="1" dirty="0" err="1"/>
              <a:t>Kontrimienė</a:t>
            </a:r>
            <a:r>
              <a:rPr lang="lt-LT" sz="2800" b="1" dirty="0"/>
              <a:t> - ikimokyklinio ugdymo mokytoja;</a:t>
            </a:r>
          </a:p>
          <a:p>
            <a:r>
              <a:rPr lang="lt-LT" sz="2800" b="1" dirty="0"/>
              <a:t>Lina Vitkauskienė – meninio ugdymo mokytoja.</a:t>
            </a:r>
          </a:p>
        </p:txBody>
      </p:sp>
    </p:spTree>
    <p:extLst>
      <p:ext uri="{BB962C8B-B14F-4D97-AF65-F5344CB8AC3E}">
        <p14:creationId xmlns:p14="http://schemas.microsoft.com/office/powerpoint/2010/main" val="2368632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18F944A-1DDC-8DC2-DDE2-381991F7F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5300" y="262160"/>
            <a:ext cx="8911687" cy="1280890"/>
          </a:xfrm>
        </p:spPr>
        <p:txBody>
          <a:bodyPr>
            <a:normAutofit/>
          </a:bodyPr>
          <a:lstStyle/>
          <a:p>
            <a:r>
              <a:rPr lang="lt-LT" sz="4000" b="1" dirty="0">
                <a:solidFill>
                  <a:srgbClr val="C00000"/>
                </a:solidFill>
              </a:rPr>
              <a:t>REKOMENDACIJOS: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FBEF819-3DB6-09A6-AFD3-03AD3AA7D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5725" y="902605"/>
            <a:ext cx="8915400" cy="3964670"/>
          </a:xfrm>
        </p:spPr>
        <p:txBody>
          <a:bodyPr>
            <a:normAutofit/>
          </a:bodyPr>
          <a:lstStyle/>
          <a:p>
            <a:r>
              <a:rPr lang="lt-LT" sz="4000" b="1" dirty="0"/>
              <a:t>Organizuoti įstaigos tėvų švietimą apie vaikų pažangos ir pasiekimų vertinimą.</a:t>
            </a:r>
          </a:p>
          <a:p>
            <a:r>
              <a:rPr lang="lt-LT" sz="4000" b="1" dirty="0"/>
              <a:t>Siekti aukštesnės dermės tarp pedagogų ir tėvų, vertinant vaikus.</a:t>
            </a:r>
          </a:p>
          <a:p>
            <a:pPr marL="0" indent="0">
              <a:buNone/>
            </a:pPr>
            <a:endParaRPr lang="lt-LT" sz="4000" b="1" dirty="0"/>
          </a:p>
          <a:p>
            <a:endParaRPr lang="lt-LT" sz="4000" b="1" dirty="0"/>
          </a:p>
          <a:p>
            <a:endParaRPr lang="lt-LT" sz="4000" b="1" dirty="0"/>
          </a:p>
          <a:p>
            <a:endParaRPr lang="lt-LT" sz="4000" b="1" dirty="0"/>
          </a:p>
          <a:p>
            <a:endParaRPr lang="lt-LT" sz="4000" b="1" dirty="0"/>
          </a:p>
        </p:txBody>
      </p:sp>
      <p:pic>
        <p:nvPicPr>
          <p:cNvPr id="7" name="Grafinis elementas 6" descr="Classroom with solid fill">
            <a:extLst>
              <a:ext uri="{FF2B5EF4-FFF2-40B4-BE49-F238E27FC236}">
                <a16:creationId xmlns:a16="http://schemas.microsoft.com/office/drawing/2014/main" id="{9A2458D6-D779-4397-6004-F442650DC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7157" y="4052665"/>
            <a:ext cx="2805335" cy="280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860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5A85C8F-88AF-9B09-DDCA-BE47774B5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C00000"/>
                </a:solidFill>
              </a:rPr>
              <a:t>Mokyklos veiklos kokybė buvo įsivertinama šioje srityje: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88F9DEF-B019-6887-EF32-166804875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4400" b="1" dirty="0"/>
              <a:t>5. Pasiekimų vertinimas ir ugdymo planavimas.</a:t>
            </a:r>
          </a:p>
          <a:p>
            <a:r>
              <a:rPr lang="lt-LT" sz="4400" b="1" u="sng" dirty="0"/>
              <a:t>5.1. Pasiekimų vertinimas</a:t>
            </a:r>
          </a:p>
        </p:txBody>
      </p:sp>
    </p:spTree>
    <p:extLst>
      <p:ext uri="{BB962C8B-B14F-4D97-AF65-F5344CB8AC3E}">
        <p14:creationId xmlns:p14="http://schemas.microsoft.com/office/powerpoint/2010/main" val="2821707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7E06E5E-B84B-1204-8DDB-3BEDC6CF2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1717" y="75470"/>
            <a:ext cx="8911687" cy="1509490"/>
          </a:xfrm>
        </p:spPr>
        <p:txBody>
          <a:bodyPr>
            <a:noAutofit/>
          </a:bodyPr>
          <a:lstStyle/>
          <a:p>
            <a:r>
              <a:rPr lang="lt-LT" b="1" dirty="0">
                <a:solidFill>
                  <a:srgbClr val="C00000"/>
                </a:solidFill>
              </a:rPr>
              <a:t>Rodiklio „Pasiekimų vertinimas“</a:t>
            </a:r>
            <a:br>
              <a:rPr lang="lt-LT" b="1" dirty="0">
                <a:solidFill>
                  <a:srgbClr val="C00000"/>
                </a:solidFill>
              </a:rPr>
            </a:br>
            <a:r>
              <a:rPr lang="lt-LT" b="1" dirty="0">
                <a:solidFill>
                  <a:srgbClr val="C00000"/>
                </a:solidFill>
              </a:rPr>
              <a:t>kokybės kriterijai:</a:t>
            </a:r>
            <a:br>
              <a:rPr lang="lt-LT" b="1" dirty="0">
                <a:solidFill>
                  <a:srgbClr val="C00000"/>
                </a:solidFill>
              </a:rPr>
            </a:br>
            <a:r>
              <a:rPr lang="lt-LT" b="1" dirty="0">
                <a:solidFill>
                  <a:srgbClr val="C00000"/>
                </a:solidFill>
              </a:rPr>
              <a:t>                           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A079A73-662B-85C8-1961-DC882A865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976" y="1682496"/>
            <a:ext cx="10771632" cy="4818888"/>
          </a:xfrm>
        </p:spPr>
        <p:txBody>
          <a:bodyPr>
            <a:normAutofit fontScale="92500" lnSpcReduction="10000"/>
          </a:bodyPr>
          <a:lstStyle/>
          <a:p>
            <a:r>
              <a:rPr lang="lt-LT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5.1.1.</a:t>
            </a:r>
            <a:r>
              <a:rPr lang="lt-LT" sz="28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lt-LT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okytojas sistemingai stebi ir fiksuoja vaikų pasiekimus, dokumentuoja vaikų daromą pažangą; lygina ankstesnius vaiko pasiekimus su esamais, viešai nelygina vaikų pasiekimų tarpusavyje;</a:t>
            </a:r>
          </a:p>
          <a:p>
            <a:r>
              <a:rPr lang="lt-LT" sz="28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5.1.2. Mokytojas ugdo vaikų gebėjimą vertinti savo ir kitų vaikų veiklą, elgesį, darbus. (netaikoma grupėse, kuriose  vaikų amžius  iki 3 m.)</a:t>
            </a:r>
            <a:endParaRPr lang="lt-LT" sz="2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lt-LT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5.1.3.Mokytojas ir šeimos nariai dalijasi informacija apie vaikų daromą pažangą;</a:t>
            </a:r>
          </a:p>
          <a:p>
            <a:r>
              <a:rPr lang="lt-LT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5.1.4.Mokytojas į vertinimo ir planavimo procesą įtraukia švietimo pagalbos ir kitus specialistus, siekdami suteikti veiksmingą ir tikslingą pagalbą.</a:t>
            </a:r>
          </a:p>
          <a:p>
            <a:endParaRPr lang="lt-LT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6427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28BB21B-7D01-7831-3506-9EA135C1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3665" y="624110"/>
            <a:ext cx="9620948" cy="1280890"/>
          </a:xfrm>
        </p:spPr>
        <p:txBody>
          <a:bodyPr/>
          <a:lstStyle/>
          <a:p>
            <a:r>
              <a:rPr lang="lt-LT" sz="3600" b="1" dirty="0">
                <a:solidFill>
                  <a:srgbClr val="C00000"/>
                </a:solidFill>
                <a:latin typeface="Roboto Condensed" panose="020B0604020202020204" charset="0"/>
                <a:ea typeface="Roboto Condensed" panose="020B0604020202020204" charset="0"/>
              </a:rPr>
              <a:t>Mokyklos veiklos ir jos atskirų vertinimo sričių kokybės vertinimo lygiai:</a:t>
            </a:r>
            <a:endParaRPr lang="lt-LT" b="1" dirty="0">
              <a:solidFill>
                <a:srgbClr val="C00000"/>
              </a:solidFill>
            </a:endParaRPr>
          </a:p>
        </p:txBody>
      </p:sp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id="{36900EED-3783-9A43-F974-90A7160000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1932" y="1989683"/>
            <a:ext cx="10012680" cy="4610093"/>
          </a:xfrm>
        </p:spPr>
      </p:pic>
    </p:spTree>
    <p:extLst>
      <p:ext uri="{BB962C8B-B14F-4D97-AF65-F5344CB8AC3E}">
        <p14:creationId xmlns:p14="http://schemas.microsoft.com/office/powerpoint/2010/main" val="2569188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505C765-E8AB-287F-AD07-AAFC622DF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C00000"/>
                </a:solidFill>
              </a:rPr>
              <a:t>Veiklos kokybės įsivertinimui parinkti įrankiai: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991E9C2-CAF4-7D1F-D54B-DBB11759A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4400" b="1" dirty="0"/>
              <a:t>Anketinė mokytojų ir pagalbos mokiniui specialistų apklausa (Google </a:t>
            </a:r>
            <a:r>
              <a:rPr lang="lt-LT" sz="4400" b="1" dirty="0" err="1"/>
              <a:t>Forms</a:t>
            </a:r>
            <a:r>
              <a:rPr lang="lt-LT" sz="4400" b="1" dirty="0"/>
              <a:t> aplinkoje)</a:t>
            </a:r>
          </a:p>
        </p:txBody>
      </p:sp>
    </p:spTree>
    <p:extLst>
      <p:ext uri="{BB962C8B-B14F-4D97-AF65-F5344CB8AC3E}">
        <p14:creationId xmlns:p14="http://schemas.microsoft.com/office/powerpoint/2010/main" val="1675979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BCA9713-FA1B-6CC1-6C75-5C3E3D1D5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solidFill>
                  <a:srgbClr val="C00000"/>
                </a:solidFill>
              </a:rPr>
              <a:t>Anketinė apklausa buvo vykdyta </a:t>
            </a:r>
            <a:br>
              <a:rPr lang="lt-LT" b="1" dirty="0">
                <a:solidFill>
                  <a:srgbClr val="C00000"/>
                </a:solidFill>
              </a:rPr>
            </a:br>
            <a:r>
              <a:rPr lang="lt-LT" b="1" dirty="0">
                <a:solidFill>
                  <a:srgbClr val="C00000"/>
                </a:solidFill>
              </a:rPr>
              <a:t>2024 04 15 – 2024 04 30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DADF650-47A3-CD09-C2E9-0DDC9B0C5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Apklausos tikslas- išsiaiškinti pedagogų požiūrį apie vaikų pažangos ir pasiekimų vertinimo tendencijas ikimokykliniame </a:t>
            </a:r>
            <a:r>
              <a:rPr lang="lt-LT" sz="3600" b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ir priešmokyklin</a:t>
            </a:r>
            <a:r>
              <a:rPr lang="lt-LT" sz="3600" b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lt-LT" sz="3600" b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ame </a:t>
            </a:r>
            <a:r>
              <a:rPr lang="lt-LT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ugdyme, bei pedagogų ir tėvų veiklos dermę, vertinant vaikus.</a:t>
            </a:r>
            <a:r>
              <a:rPr lang="lt-LT" sz="3600" b="1" dirty="0"/>
              <a:t> </a:t>
            </a:r>
            <a:endParaRPr lang="lt-LT" sz="36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lt-LT" sz="36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37783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9B33B70-B0F8-D991-CD61-8FFB8CA9C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20624"/>
            <a:ext cx="8915400" cy="5490598"/>
          </a:xfrm>
        </p:spPr>
        <p:txBody>
          <a:bodyPr/>
          <a:lstStyle/>
          <a:p>
            <a:r>
              <a:rPr lang="lt-LT" sz="4000" b="1" dirty="0"/>
              <a:t>Anketos buvo pateiktos </a:t>
            </a:r>
            <a:r>
              <a:rPr lang="lt-LT" sz="4400" b="1" dirty="0">
                <a:solidFill>
                  <a:srgbClr val="C00000"/>
                </a:solidFill>
              </a:rPr>
              <a:t>44</a:t>
            </a:r>
            <a:r>
              <a:rPr lang="lt-LT" sz="4000" b="1" dirty="0">
                <a:solidFill>
                  <a:schemeClr val="tx1"/>
                </a:solidFill>
              </a:rPr>
              <a:t>-</a:t>
            </a:r>
            <a:r>
              <a:rPr lang="lt-LT" sz="4000" b="1" dirty="0"/>
              <a:t>iems lopšelio-darželio pedagogams ir specialistams. </a:t>
            </a:r>
          </a:p>
          <a:p>
            <a:r>
              <a:rPr lang="lt-LT" sz="4000" b="1" dirty="0"/>
              <a:t>Sulaukta </a:t>
            </a:r>
            <a:r>
              <a:rPr lang="lt-LT" sz="4400" b="1" dirty="0">
                <a:solidFill>
                  <a:srgbClr val="C00000"/>
                </a:solidFill>
              </a:rPr>
              <a:t>38</a:t>
            </a:r>
            <a:r>
              <a:rPr lang="lt-LT" sz="4000" b="1" dirty="0"/>
              <a:t> tinkamai užpildytų anketų.</a:t>
            </a:r>
          </a:p>
          <a:p>
            <a:r>
              <a:rPr lang="lt-LT" sz="4000" b="1" dirty="0"/>
              <a:t>Pedagogams buvo pateikta 14 klausimų.</a:t>
            </a:r>
          </a:p>
          <a:p>
            <a:endParaRPr lang="lt-LT" sz="40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0945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BFA3043-346E-A440-AC9F-C35E9023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21263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lt-LT" b="1" dirty="0"/>
              <a:t>1kl. Ar įstaigoje yra sukurta vaikų pažangos ir pasiekimų vertinimo sistema?</a:t>
            </a:r>
          </a:p>
        </p:txBody>
      </p:sp>
      <p:graphicFrame>
        <p:nvGraphicFramePr>
          <p:cNvPr id="11" name="Turinio vietos rezervavimo ženklas 10">
            <a:extLst>
              <a:ext uri="{FF2B5EF4-FFF2-40B4-BE49-F238E27FC236}">
                <a16:creationId xmlns:a16="http://schemas.microsoft.com/office/drawing/2014/main" id="{A9442ACE-E13B-1A72-AE99-C4F01B30C2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123075"/>
              </p:ext>
            </p:extLst>
          </p:nvPr>
        </p:nvGraphicFramePr>
        <p:xfrm>
          <a:off x="2828925" y="1383792"/>
          <a:ext cx="8767127" cy="2255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avadinimas 1">
            <a:extLst>
              <a:ext uri="{FF2B5EF4-FFF2-40B4-BE49-F238E27FC236}">
                <a16:creationId xmlns:a16="http://schemas.microsoft.com/office/drawing/2014/main" id="{C0E7A0FE-8902-DE9A-18A2-46AA967B22A8}"/>
              </a:ext>
            </a:extLst>
          </p:cNvPr>
          <p:cNvSpPr txBox="1">
            <a:spLocks/>
          </p:cNvSpPr>
          <p:nvPr/>
        </p:nvSpPr>
        <p:spPr>
          <a:xfrm>
            <a:off x="1792556" y="3639312"/>
            <a:ext cx="8911687" cy="89458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lt-LT" sz="3200" b="1" dirty="0"/>
              <a:t>2kl. Kaip dažnai vertinate savo ugdytinius?</a:t>
            </a:r>
          </a:p>
        </p:txBody>
      </p:sp>
      <p:grpSp>
        <p:nvGrpSpPr>
          <p:cNvPr id="12" name="Grupė 11">
            <a:extLst>
              <a:ext uri="{FF2B5EF4-FFF2-40B4-BE49-F238E27FC236}">
                <a16:creationId xmlns:a16="http://schemas.microsoft.com/office/drawing/2014/main" id="{FDA18ED7-7C2C-4AA9-13D1-ED4DD92C2CBF}"/>
              </a:ext>
            </a:extLst>
          </p:cNvPr>
          <p:cNvGrpSpPr/>
          <p:nvPr/>
        </p:nvGrpSpPr>
        <p:grpSpPr>
          <a:xfrm>
            <a:off x="3105150" y="4272915"/>
            <a:ext cx="7753350" cy="2255520"/>
            <a:chOff x="2032373" y="0"/>
            <a:chExt cx="5830139" cy="2255520"/>
          </a:xfrm>
        </p:grpSpPr>
        <p:sp>
          <p:nvSpPr>
            <p:cNvPr id="13" name="Rodyklė: penkiakampė 12">
              <a:extLst>
                <a:ext uri="{FF2B5EF4-FFF2-40B4-BE49-F238E27FC236}">
                  <a16:creationId xmlns:a16="http://schemas.microsoft.com/office/drawing/2014/main" id="{DF6297DD-C08C-04BE-D330-3EF4A14E6C71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dyklė: penkiakampė 4">
              <a:extLst>
                <a:ext uri="{FF2B5EF4-FFF2-40B4-BE49-F238E27FC236}">
                  <a16:creationId xmlns:a16="http://schemas.microsoft.com/office/drawing/2014/main" id="{36894685-C797-34B6-F08C-18ECBAE38D7C}"/>
                </a:ext>
              </a:extLst>
            </p:cNvPr>
            <p:cNvSpPr txBox="1"/>
            <p:nvPr/>
          </p:nvSpPr>
          <p:spPr>
            <a:xfrm rot="21600000">
              <a:off x="2596253" y="0"/>
              <a:ext cx="5266259" cy="22555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4800" b="1" dirty="0"/>
                <a:t>66</a:t>
              </a:r>
              <a:r>
                <a:rPr lang="lt-LT" sz="4800" b="1" kern="1200" dirty="0"/>
                <a:t> %</a:t>
              </a:r>
              <a:r>
                <a:rPr lang="lt-LT" sz="2600" b="1" kern="1200" dirty="0"/>
                <a:t> pedagogų savo ugdytinius vertina kartą per pusmetį.</a:t>
              </a:r>
            </a:p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4800" b="1" dirty="0"/>
                <a:t>21</a:t>
              </a:r>
              <a:r>
                <a:rPr lang="lt-LT" sz="4800" b="1" kern="1200" dirty="0"/>
                <a:t> %</a:t>
              </a:r>
              <a:r>
                <a:rPr lang="lt-LT" sz="2600" b="1" dirty="0"/>
                <a:t> pedagogų vertina nuolat.</a:t>
              </a:r>
              <a:endParaRPr lang="lt-LT" sz="2600" b="1" kern="1200" dirty="0"/>
            </a:p>
          </p:txBody>
        </p:sp>
      </p:grpSp>
      <p:grpSp>
        <p:nvGrpSpPr>
          <p:cNvPr id="21" name="Grupė 20">
            <a:extLst>
              <a:ext uri="{FF2B5EF4-FFF2-40B4-BE49-F238E27FC236}">
                <a16:creationId xmlns:a16="http://schemas.microsoft.com/office/drawing/2014/main" id="{ADFB4288-5964-CBA3-57DC-7D7D0ADDEBD3}"/>
              </a:ext>
            </a:extLst>
          </p:cNvPr>
          <p:cNvGrpSpPr/>
          <p:nvPr/>
        </p:nvGrpSpPr>
        <p:grpSpPr>
          <a:xfrm>
            <a:off x="3105150" y="1195198"/>
            <a:ext cx="7677149" cy="2255520"/>
            <a:chOff x="2032373" y="0"/>
            <a:chExt cx="5830139" cy="2255520"/>
          </a:xfrm>
        </p:grpSpPr>
        <p:sp>
          <p:nvSpPr>
            <p:cNvPr id="22" name="Rodyklė: penkiakampė 21">
              <a:extLst>
                <a:ext uri="{FF2B5EF4-FFF2-40B4-BE49-F238E27FC236}">
                  <a16:creationId xmlns:a16="http://schemas.microsoft.com/office/drawing/2014/main" id="{03DE8E76-7876-B4B6-A0F2-260A75C5BDD9}"/>
                </a:ext>
              </a:extLst>
            </p:cNvPr>
            <p:cNvSpPr/>
            <p:nvPr/>
          </p:nvSpPr>
          <p:spPr>
            <a:xfrm rot="10800000">
              <a:off x="2032373" y="0"/>
              <a:ext cx="5830139" cy="225552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dyklė: penkiakampė 4">
              <a:extLst>
                <a:ext uri="{FF2B5EF4-FFF2-40B4-BE49-F238E27FC236}">
                  <a16:creationId xmlns:a16="http://schemas.microsoft.com/office/drawing/2014/main" id="{C99D76B4-88E1-09F9-DCB2-B73577793692}"/>
                </a:ext>
              </a:extLst>
            </p:cNvPr>
            <p:cNvSpPr txBox="1"/>
            <p:nvPr/>
          </p:nvSpPr>
          <p:spPr>
            <a:xfrm rot="21600000">
              <a:off x="2596253" y="0"/>
              <a:ext cx="5266259" cy="22555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4622" tIns="99060" rIns="184912" bIns="9906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4000" b="1" kern="1200" dirty="0"/>
                <a:t>79 %</a:t>
              </a:r>
              <a:r>
                <a:rPr lang="lt-LT" sz="2600" b="1" kern="1200" dirty="0"/>
                <a:t> pedagogų pritarė, jog mūsų įstaigoje yra sukurta veiksminga vaiko pažangos ir pasiekimų vertinimo sistema.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2804408"/>
      </p:ext>
    </p:extLst>
  </p:cSld>
  <p:clrMapOvr>
    <a:masterClrMapping/>
  </p:clrMapOvr>
</p:sld>
</file>

<file path=ppt/theme/theme1.xml><?xml version="1.0" encoding="utf-8"?>
<a:theme xmlns:a="http://schemas.openxmlformats.org/drawingml/2006/main" name="Šnabždesy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453</TotalTime>
  <Words>864</Words>
  <Application>Microsoft Office PowerPoint</Application>
  <PresentationFormat>Plačiaekranė</PresentationFormat>
  <Paragraphs>94</Paragraphs>
  <Slides>20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7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20</vt:i4>
      </vt:variant>
    </vt:vector>
  </HeadingPairs>
  <TitlesOfParts>
    <vt:vector size="28" baseType="lpstr">
      <vt:lpstr>Yu Mincho</vt:lpstr>
      <vt:lpstr>Aptos</vt:lpstr>
      <vt:lpstr>Arial</vt:lpstr>
      <vt:lpstr>Century Gothic</vt:lpstr>
      <vt:lpstr>Roboto Condensed</vt:lpstr>
      <vt:lpstr>Times New Roman</vt:lpstr>
      <vt:lpstr>Wingdings 3</vt:lpstr>
      <vt:lpstr>Šnabždesys</vt:lpstr>
      <vt:lpstr>„Pedagogų ir tėvų dermė vaikų pažangos ir pasiekimų vertinime“</vt:lpstr>
      <vt:lpstr>Veiklos kokybės įsivertinimo darbo grupė:</vt:lpstr>
      <vt:lpstr>Mokyklos veiklos kokybė buvo įsivertinama šioje srityje:</vt:lpstr>
      <vt:lpstr>Rodiklio „Pasiekimų vertinimas“ kokybės kriterijai:                            </vt:lpstr>
      <vt:lpstr>Mokyklos veiklos ir jos atskirų vertinimo sričių kokybės vertinimo lygiai:</vt:lpstr>
      <vt:lpstr>Veiklos kokybės įsivertinimui parinkti įrankiai:</vt:lpstr>
      <vt:lpstr>Anketinė apklausa buvo vykdyta  2024 04 15 – 2024 04 30</vt:lpstr>
      <vt:lpstr>„PowerPoint“ pateiktis</vt:lpstr>
      <vt:lpstr>1kl. Ar įstaigoje yra sukurta vaikų pažangos ir pasiekimų vertinimo sistema?</vt:lpstr>
      <vt:lpstr>3 kl. Kokiais dokumentais ir metodikomis remiatės, vertindami vaikų pasiekimus?</vt:lpstr>
      <vt:lpstr>4 kl. Kokiais vertinimo būdais bei metodais vertinate vaikų pasiekimus?</vt:lpstr>
      <vt:lpstr>6 kl. Ar Jūs supažindinate tėvus su vaiko pažangos ir pasiekimų vertinimo kriterijais?</vt:lpstr>
      <vt:lpstr>8 kl. Kaip tėvai įtraukiami į vaikų pasiekimų vertinimą?</vt:lpstr>
      <vt:lpstr>10 kl. Kaip dažnai informuojate, konsultuojate tėvus apie vaiko veiklą, pažangą, pasiekimus?</vt:lpstr>
      <vt:lpstr>12 kl. Pedagogų ir šeimos dermė. Kurie teiginiai Jums priimtiniausi?</vt:lpstr>
      <vt:lpstr>13 kl. Kaip vaikų pasiekimų ir pažangos vertinimas padeda Jums atlikti savo darbą?</vt:lpstr>
      <vt:lpstr>14 kl. Su kokiais sunkumais susiduriate, vertinant vaikus?</vt:lpstr>
      <vt:lpstr>„PowerPoint“ pateiktis</vt:lpstr>
      <vt:lpstr>IŠVADOS:</vt:lpstr>
      <vt:lpstr>REKOMENDACIJOS: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Laima</dc:creator>
  <cp:lastModifiedBy>Laima</cp:lastModifiedBy>
  <cp:revision>11</cp:revision>
  <dcterms:created xsi:type="dcterms:W3CDTF">2025-03-06T15:27:40Z</dcterms:created>
  <dcterms:modified xsi:type="dcterms:W3CDTF">2025-03-18T17:04:17Z</dcterms:modified>
</cp:coreProperties>
</file>