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8" r:id="rId3"/>
    <p:sldId id="280" r:id="rId4"/>
    <p:sldId id="282" r:id="rId5"/>
    <p:sldId id="283" r:id="rId6"/>
    <p:sldId id="281" r:id="rId7"/>
    <p:sldId id="259" r:id="rId8"/>
    <p:sldId id="288" r:id="rId9"/>
    <p:sldId id="289" r:id="rId10"/>
    <p:sldId id="290" r:id="rId11"/>
    <p:sldId id="291" r:id="rId12"/>
    <p:sldId id="292" r:id="rId13"/>
    <p:sldId id="275" r:id="rId14"/>
    <p:sldId id="276" r:id="rId15"/>
    <p:sldId id="293" r:id="rId16"/>
    <p:sldId id="272" r:id="rId17"/>
    <p:sldId id="287" r:id="rId18"/>
    <p:sldId id="284" r:id="rId19"/>
    <p:sldId id="285" r:id="rId20"/>
    <p:sldId id="294" r:id="rId21"/>
    <p:sldId id="286" r:id="rId2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75" d="100"/>
          <a:sy n="75" d="100"/>
        </p:scale>
        <p:origin x="-1944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Mokytojas (auklėtojas) </c:v>
                </c:pt>
                <c:pt idx="1">
                  <c:v>Vyresnysis mokytojas (auklėtojas)</c:v>
                </c:pt>
                <c:pt idx="2">
                  <c:v>Mokytojas (auklėtojas) metodininkas</c:v>
                </c:pt>
                <c:pt idx="3">
                  <c:v>Kita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15</c:v>
                </c:pt>
                <c:pt idx="1">
                  <c:v>13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7384076990376"/>
          <c:y val="5.6030183727034118E-2"/>
          <c:w val="0.53059492563429567"/>
          <c:h val="0.77745953630796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Lapas1!$A$1</c:f>
              <c:strCache>
                <c:ptCount val="1"/>
                <c:pt idx="0">
                  <c:v>Vidinis poreikis tobulėti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sz="1600" b="1" dirty="0"/>
                      <a:t>60,9</a:t>
                    </a:r>
                    <a:r>
                      <a:rPr lang="en-US" sz="1600" b="1" dirty="0">
                        <a:sym typeface="Symbol"/>
                      </a:rPr>
                      <a:t></a:t>
                    </a:r>
                    <a:endParaRPr lang="en-US" sz="16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Lapas1!$B$1</c:f>
              <c:numCache>
                <c:formatCode>General</c:formatCode>
                <c:ptCount val="1"/>
                <c:pt idx="0">
                  <c:v>60.9</c:v>
                </c:pt>
              </c:numCache>
            </c:numRef>
          </c:val>
        </c:ser>
        <c:ser>
          <c:idx val="1"/>
          <c:order val="1"/>
          <c:tx>
            <c:strRef>
              <c:f>Lapas1!$A$2</c:f>
              <c:strCache>
                <c:ptCount val="1"/>
                <c:pt idx="0">
                  <c:v>Noras tapti kompetentingu savo srities specialistu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66</a:t>
                    </a:r>
                    <a:r>
                      <a:rPr lang="en-US" sz="1600" b="1" dirty="0" smtClean="0">
                        <a:sym typeface="Symbol"/>
                      </a:rPr>
                      <a:t>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Lapas1!$B$2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ser>
          <c:idx val="2"/>
          <c:order val="2"/>
          <c:tx>
            <c:strRef>
              <c:f>Lapas1!$A$3</c:f>
              <c:strCache>
                <c:ptCount val="1"/>
                <c:pt idx="0">
                  <c:v>Papildomos veiklos poreikis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2,43</a:t>
                    </a:r>
                    <a:r>
                      <a:rPr lang="en-US" sz="1600" b="1">
                        <a:sym typeface="Symbol"/>
                      </a:rPr>
                      <a:t>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Lapas1!$B$3</c:f>
              <c:numCache>
                <c:formatCode>General</c:formatCode>
                <c:ptCount val="1"/>
                <c:pt idx="0">
                  <c:v>2.4300000000000002</c:v>
                </c:pt>
              </c:numCache>
            </c:numRef>
          </c:val>
        </c:ser>
        <c:ser>
          <c:idx val="3"/>
          <c:order val="3"/>
          <c:tx>
            <c:strRef>
              <c:f>Lapas1!$A$4</c:f>
              <c:strCache>
                <c:ptCount val="1"/>
                <c:pt idx="0">
                  <c:v>Seminarų ir kursų gausa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4,87</a:t>
                    </a:r>
                    <a:r>
                      <a:rPr lang="en-US" sz="1600" b="1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Lapas1!$B$4</c:f>
              <c:numCache>
                <c:formatCode>General</c:formatCode>
                <c:ptCount val="1"/>
                <c:pt idx="0">
                  <c:v>4.87</c:v>
                </c:pt>
              </c:numCache>
            </c:numRef>
          </c:val>
        </c:ser>
        <c:ser>
          <c:idx val="4"/>
          <c:order val="4"/>
          <c:tx>
            <c:strRef>
              <c:f>Lapas1!$A$5</c:f>
              <c:strCache>
                <c:ptCount val="1"/>
                <c:pt idx="0">
                  <c:v>Nuolatinis mokymasis yra būtinas mokyklos tikslams ir rezultatams  pasiekti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39,02</a:t>
                    </a:r>
                    <a:r>
                      <a:rPr lang="en-US" sz="1600" b="1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Lapas1!$B$5</c:f>
              <c:numCache>
                <c:formatCode>General</c:formatCode>
                <c:ptCount val="1"/>
                <c:pt idx="0">
                  <c:v>39.020000000000003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3444864"/>
        <c:axId val="87743232"/>
        <c:axId val="0"/>
      </c:bar3DChart>
      <c:catAx>
        <c:axId val="33444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87743232"/>
        <c:crosses val="autoZero"/>
        <c:auto val="1"/>
        <c:lblAlgn val="ctr"/>
        <c:lblOffset val="100"/>
        <c:noMultiLvlLbl val="0"/>
      </c:catAx>
      <c:valAx>
        <c:axId val="87743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3444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1 - 5 kartus</c:v>
                </c:pt>
                <c:pt idx="1">
                  <c:v>5 - 10 kartų </c:v>
                </c:pt>
                <c:pt idx="2">
                  <c:v>10 - 15 kartų</c:v>
                </c:pt>
                <c:pt idx="3">
                  <c:v>Daugiau nei 15 kartų </c:v>
                </c:pt>
              </c:strCache>
            </c:strRef>
          </c:cat>
          <c:val>
            <c:numRef>
              <c:f>Lapas1!$B$2:$B$5</c:f>
              <c:numCache>
                <c:formatCode>0.00%</c:formatCode>
                <c:ptCount val="4"/>
                <c:pt idx="0">
                  <c:v>0.26800000000000002</c:v>
                </c:pt>
                <c:pt idx="1">
                  <c:v>0.39</c:v>
                </c:pt>
                <c:pt idx="2">
                  <c:v>0.24399999999999999</c:v>
                </c:pt>
                <c:pt idx="3">
                  <c:v>9.8000000000000004E-2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4816512"/>
        <c:axId val="87743808"/>
        <c:axId val="0"/>
      </c:bar3DChart>
      <c:catAx>
        <c:axId val="348165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lt-LT"/>
          </a:p>
        </c:txPr>
        <c:crossAx val="87743808"/>
        <c:crosses val="autoZero"/>
        <c:auto val="1"/>
        <c:lblAlgn val="ctr"/>
        <c:lblOffset val="100"/>
        <c:noMultiLvlLbl val="0"/>
      </c:catAx>
      <c:valAx>
        <c:axId val="8774380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34816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504325848157874E-2"/>
          <c:y val="0"/>
          <c:w val="0.90840824278261445"/>
          <c:h val="0.7177955508891152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31,7</a:t>
                    </a:r>
                    <a:r>
                      <a:rPr lang="en-US" sz="1600" b="1">
                        <a:sym typeface="Symbol"/>
                      </a:rPr>
                      <a:t></a:t>
                    </a:r>
                    <a:endParaRPr lang="en-US" sz="16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/>
                      <a:t>73,1</a:t>
                    </a:r>
                    <a:r>
                      <a:rPr lang="en-US" sz="1600" b="1">
                        <a:sym typeface="Symbol"/>
                      </a:rPr>
                      <a:t></a:t>
                    </a:r>
                    <a:endParaRPr lang="en-US" sz="16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/>
                      <a:t>19,5</a:t>
                    </a:r>
                    <a:r>
                      <a:rPr lang="en-US" sz="1600" b="1">
                        <a:sym typeface="Symbol"/>
                      </a:rPr>
                      <a:t></a:t>
                    </a:r>
                    <a:endParaRPr lang="en-US" sz="16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/>
                      <a:t>56,09</a:t>
                    </a:r>
                    <a:r>
                      <a:rPr lang="en-US" sz="1600" b="1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600" b="1">
                        <a:sym typeface="Symbol"/>
                      </a:defRPr>
                    </a:pPr>
                    <a:r>
                      <a:rPr lang="en-US" sz="1600" b="1"/>
                      <a:t>39</a:t>
                    </a:r>
                    <a:r>
                      <a:rPr lang="en-US" sz="1600" b="1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b="1"/>
                      <a:t>4,87</a:t>
                    </a:r>
                    <a:r>
                      <a:rPr lang="en-US" sz="1600" b="1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Lapas1!$A$1:$A$6</c:f>
              <c:strCache>
                <c:ptCount val="6"/>
                <c:pt idx="0">
                  <c:v>Psichologinius</c:v>
                </c:pt>
                <c:pt idx="1">
                  <c:v>Praktinius</c:v>
                </c:pt>
                <c:pt idx="2">
                  <c:v>Teorinius</c:v>
                </c:pt>
                <c:pt idx="3">
                  <c:v>Pedagoginius</c:v>
                </c:pt>
                <c:pt idx="4">
                  <c:v>Nemokamus</c:v>
                </c:pt>
                <c:pt idx="5">
                  <c:v>Kita</c:v>
                </c:pt>
              </c:strCache>
            </c:strRef>
          </c:cat>
          <c:val>
            <c:numRef>
              <c:f>Lapas1!$B$1:$B$6</c:f>
              <c:numCache>
                <c:formatCode>General</c:formatCode>
                <c:ptCount val="6"/>
                <c:pt idx="0">
                  <c:v>31.7</c:v>
                </c:pt>
                <c:pt idx="1">
                  <c:v>73.099999999999994</c:v>
                </c:pt>
                <c:pt idx="2">
                  <c:v>19.5</c:v>
                </c:pt>
                <c:pt idx="3">
                  <c:v>56.09</c:v>
                </c:pt>
                <c:pt idx="4">
                  <c:v>39</c:v>
                </c:pt>
                <c:pt idx="5">
                  <c:v>4.87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5110784"/>
        <c:axId val="87647936"/>
        <c:axId val="0"/>
      </c:bar3DChart>
      <c:catAx>
        <c:axId val="451107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lt-LT"/>
          </a:p>
        </c:txPr>
        <c:crossAx val="87647936"/>
        <c:crosses val="autoZero"/>
        <c:auto val="1"/>
        <c:lblAlgn val="ctr"/>
        <c:lblOffset val="100"/>
        <c:noMultiLvlLbl val="0"/>
      </c:catAx>
      <c:valAx>
        <c:axId val="87647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110784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c:spPr>
    </c:sideWall>
    <c:backWall>
      <c:thickness val="0"/>
      <c:spPr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0802469135802498E-2"/>
                  <c:y val="-0.3799310150657557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51</a:t>
                    </a:r>
                    <a:r>
                      <a:rPr lang="en-US" sz="2000" b="1" dirty="0" smtClean="0">
                        <a:solidFill>
                          <a:schemeClr val="bg1"/>
                        </a:solidFill>
                        <a:sym typeface="Symbol"/>
                      </a:rPr>
                      <a:t>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08E-2"/>
                  <c:y val="-0.37380333672459803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49</a:t>
                    </a:r>
                    <a:r>
                      <a:rPr lang="en-US" sz="2000" b="1" dirty="0" smtClean="0">
                        <a:solidFill>
                          <a:schemeClr val="bg1"/>
                        </a:solidFill>
                        <a:sym typeface="Symbol"/>
                      </a:rPr>
                      <a:t>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7.6598994972934625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  <a:sym typeface="Symbol"/>
                      </a:defRPr>
                    </a:pPr>
                    <a:r>
                      <a:rPr lang="en-US" sz="2000" b="1" dirty="0" smtClean="0">
                        <a:solidFill>
                          <a:schemeClr val="bg1"/>
                        </a:solidFill>
                        <a:sym typeface="Symbol"/>
                      </a:rPr>
                      <a:t>0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566E-2"/>
                  <c:y val="-7.6598994972934625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0</a:t>
                    </a:r>
                    <a:r>
                      <a:rPr lang="en-US" sz="2000" b="1" dirty="0" smtClean="0">
                        <a:solidFill>
                          <a:schemeClr val="bg1"/>
                        </a:solidFill>
                        <a:sym typeface="Symbol"/>
                      </a:rPr>
                      <a:t></a:t>
                    </a:r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Lapas1!$A$1:$A$4</c:f>
              <c:strCache>
                <c:ptCount val="4"/>
                <c:pt idx="0">
                  <c:v>Atitiko</c:v>
                </c:pt>
                <c:pt idx="1">
                  <c:v>Iš dalies atitiko</c:v>
                </c:pt>
                <c:pt idx="2">
                  <c:v>Neatitiko</c:v>
                </c:pt>
                <c:pt idx="3">
                  <c:v>Visiškai neatitiko</c:v>
                </c:pt>
              </c:strCache>
            </c:strRef>
          </c:cat>
          <c:val>
            <c:numRef>
              <c:f>Lapas1!$B$1:$B$4</c:f>
              <c:numCache>
                <c:formatCode>General</c:formatCode>
                <c:ptCount val="4"/>
                <c:pt idx="0">
                  <c:v>51</c:v>
                </c:pt>
                <c:pt idx="1">
                  <c:v>49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34817536"/>
        <c:axId val="87650240"/>
        <c:axId val="0"/>
      </c:bar3DChart>
      <c:catAx>
        <c:axId val="34817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87650240"/>
        <c:crosses val="autoZero"/>
        <c:auto val="1"/>
        <c:lblAlgn val="ctr"/>
        <c:lblOffset val="100"/>
        <c:noMultiLvlLbl val="0"/>
      </c:catAx>
      <c:valAx>
        <c:axId val="87650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175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  <c:spPr>
        <a:solidFill>
          <a:schemeClr val="tx1">
            <a:lumMod val="50000"/>
            <a:lumOff val="50000"/>
          </a:schemeClr>
        </a:solidFill>
      </c:spPr>
    </c:floor>
    <c:sideWall>
      <c:thickness val="0"/>
      <c:spPr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c:spPr>
    </c:sideWall>
    <c:backWall>
      <c:thickness val="0"/>
      <c:spPr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345679012345678E-2"/>
                  <c:y val="-0.13481423115236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17E-2"/>
                  <c:y val="-0.361547256272251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0.220605105522051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Lapas1!$A$2:$A$4</c:f>
              <c:strCache>
                <c:ptCount val="3"/>
                <c:pt idx="0">
                  <c:v>Kartais</c:v>
                </c:pt>
                <c:pt idx="1">
                  <c:v>Dažnai</c:v>
                </c:pt>
                <c:pt idx="2">
                  <c:v>Visada</c:v>
                </c:pt>
              </c:strCache>
            </c:strRef>
          </c:cat>
          <c:val>
            <c:numRef>
              <c:f>Lapas1!$B$2:$B$4</c:f>
              <c:numCache>
                <c:formatCode>0.00%</c:formatCode>
                <c:ptCount val="3"/>
                <c:pt idx="0">
                  <c:v>4.9000000000000002E-2</c:v>
                </c:pt>
                <c:pt idx="1">
                  <c:v>0.70699999999999996</c:v>
                </c:pt>
                <c:pt idx="2">
                  <c:v>0.24399999999999999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231040"/>
        <c:axId val="87660160"/>
        <c:axId val="0"/>
      </c:bar3DChart>
      <c:catAx>
        <c:axId val="1262310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lt-LT"/>
          </a:p>
        </c:txPr>
        <c:crossAx val="87660160"/>
        <c:crosses val="autoZero"/>
        <c:auto val="1"/>
        <c:lblAlgn val="ctr"/>
        <c:lblOffset val="100"/>
        <c:noMultiLvlLbl val="0"/>
      </c:catAx>
      <c:valAx>
        <c:axId val="876601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6231040"/>
        <c:crosses val="autoZero"/>
        <c:crossBetween val="between"/>
      </c:valAx>
      <c:spPr>
        <a:solidFill>
          <a:schemeClr val="tx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c:spPr>
    </c:sideWall>
    <c:backWall>
      <c:thickness val="0"/>
      <c:spPr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8.6207713619130946E-2"/>
          <c:y val="3.0487363915009162E-2"/>
          <c:w val="0.90497545445708172"/>
          <c:h val="0.69403357427690027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92,6</a:t>
                    </a:r>
                    <a:r>
                      <a:rPr lang="en-US" smtClean="0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19,5</a:t>
                    </a:r>
                    <a:r>
                      <a:rPr lang="en-US" smtClean="0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14,6</a:t>
                    </a:r>
                    <a:r>
                      <a:rPr lang="en-US" smtClean="0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34,1</a:t>
                    </a:r>
                    <a:r>
                      <a:rPr lang="en-US" smtClean="0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19,5</a:t>
                    </a:r>
                    <a:r>
                      <a:rPr lang="en-US" smtClean="0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en-US" smtClean="0">
                        <a:sym typeface="Symbol"/>
                      </a:rPr>
                      <a:t>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Lapas1!$A$1:$A$6</c:f>
              <c:strCache>
                <c:ptCount val="6"/>
                <c:pt idx="0">
                  <c:v>Darželio mastu</c:v>
                </c:pt>
                <c:pt idx="1">
                  <c:v>Rajono</c:v>
                </c:pt>
                <c:pt idx="2">
                  <c:v>Regiono</c:v>
                </c:pt>
                <c:pt idx="3">
                  <c:v>Respublikos</c:v>
                </c:pt>
                <c:pt idx="4">
                  <c:v>Nedalyvavau</c:v>
                </c:pt>
                <c:pt idx="5">
                  <c:v>Kita</c:v>
                </c:pt>
              </c:strCache>
            </c:strRef>
          </c:cat>
          <c:val>
            <c:numRef>
              <c:f>Lapas1!$B$1:$B$6</c:f>
              <c:numCache>
                <c:formatCode>General</c:formatCode>
                <c:ptCount val="6"/>
                <c:pt idx="0">
                  <c:v>92.6</c:v>
                </c:pt>
                <c:pt idx="1">
                  <c:v>19.5</c:v>
                </c:pt>
                <c:pt idx="2">
                  <c:v>14.6</c:v>
                </c:pt>
                <c:pt idx="3">
                  <c:v>34.1</c:v>
                </c:pt>
                <c:pt idx="4">
                  <c:v>19.5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403200"/>
        <c:axId val="128944960"/>
        <c:axId val="35086976"/>
      </c:bar3DChart>
      <c:catAx>
        <c:axId val="68403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lt-LT"/>
          </a:p>
        </c:txPr>
        <c:crossAx val="128944960"/>
        <c:crosses val="autoZero"/>
        <c:auto val="1"/>
        <c:lblAlgn val="ctr"/>
        <c:lblOffset val="100"/>
        <c:noMultiLvlLbl val="0"/>
      </c:catAx>
      <c:valAx>
        <c:axId val="128944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ym typeface="Symbol"/>
              </a:defRPr>
            </a:pPr>
            <a:endParaRPr lang="lt-LT"/>
          </a:p>
        </c:txPr>
        <c:crossAx val="68403200"/>
        <c:crosses val="autoZero"/>
        <c:crossBetween val="between"/>
      </c:valAx>
      <c:serAx>
        <c:axId val="35086976"/>
        <c:scaling>
          <c:orientation val="minMax"/>
        </c:scaling>
        <c:delete val="1"/>
        <c:axPos val="b"/>
        <c:majorTickMark val="out"/>
        <c:minorTickMark val="none"/>
        <c:tickLblPos val="nextTo"/>
        <c:crossAx val="128944960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Labai svarbus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Lapas1!$A$2:$A$7</c:f>
              <c:strCache>
                <c:ptCount val="6"/>
                <c:pt idx="0">
                  <c:v>Gebėjimas sistemingai tobulinti savo kvalifikaciją</c:v>
                </c:pt>
                <c:pt idx="1">
                  <c:v>Gebėjimas taikyti kvalifikaciniuose renginiuose įgytas žinias ir gebėjimus</c:v>
                </c:pt>
                <c:pt idx="2">
                  <c:v>Gebėjimas įvardinti savo profesinės veiklos stipriąsias ir tobulintinas sritis</c:v>
                </c:pt>
                <c:pt idx="3">
                  <c:v>Gebėjimas įvertinti savo pedagoginį darbą</c:v>
                </c:pt>
                <c:pt idx="4">
                  <c:v>Dalyvavimas metodiniuose renginiuose (skaitau paskaitas, pranešimus, vedu seminarus)</c:v>
                </c:pt>
                <c:pt idx="5">
                  <c:v>Gebėjimas eksperimentuoti ir taikyti naujoves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29</c:v>
                </c:pt>
                <c:pt idx="1">
                  <c:v>17</c:v>
                </c:pt>
                <c:pt idx="2">
                  <c:v>14</c:v>
                </c:pt>
                <c:pt idx="3">
                  <c:v>14</c:v>
                </c:pt>
                <c:pt idx="4">
                  <c:v>2</c:v>
                </c:pt>
                <c:pt idx="5">
                  <c:v>28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Svarbus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Lapas1!$A$2:$A$7</c:f>
              <c:strCache>
                <c:ptCount val="6"/>
                <c:pt idx="0">
                  <c:v>Gebėjimas sistemingai tobulinti savo kvalifikaciją</c:v>
                </c:pt>
                <c:pt idx="1">
                  <c:v>Gebėjimas taikyti kvalifikaciniuose renginiuose įgytas žinias ir gebėjimus</c:v>
                </c:pt>
                <c:pt idx="2">
                  <c:v>Gebėjimas įvardinti savo profesinės veiklos stipriąsias ir tobulintinas sritis</c:v>
                </c:pt>
                <c:pt idx="3">
                  <c:v>Gebėjimas įvertinti savo pedagoginį darbą</c:v>
                </c:pt>
                <c:pt idx="4">
                  <c:v>Dalyvavimas metodiniuose renginiuose (skaitau paskaitas, pranešimus, vedu seminarus)</c:v>
                </c:pt>
                <c:pt idx="5">
                  <c:v>Gebėjimas eksperimentuoti ir taikyti naujoves</c:v>
                </c:pt>
              </c:strCache>
            </c:strRef>
          </c:cat>
          <c:val>
            <c:numRef>
              <c:f>Lapas1!$C$2:$C$7</c:f>
              <c:numCache>
                <c:formatCode>General</c:formatCode>
                <c:ptCount val="6"/>
                <c:pt idx="0">
                  <c:v>11</c:v>
                </c:pt>
                <c:pt idx="1">
                  <c:v>22</c:v>
                </c:pt>
                <c:pt idx="2">
                  <c:v>26</c:v>
                </c:pt>
                <c:pt idx="3">
                  <c:v>25</c:v>
                </c:pt>
                <c:pt idx="4">
                  <c:v>37</c:v>
                </c:pt>
                <c:pt idx="5">
                  <c:v>12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Nesvarbus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Lapas1!$A$2:$A$7</c:f>
              <c:strCache>
                <c:ptCount val="6"/>
                <c:pt idx="0">
                  <c:v>Gebėjimas sistemingai tobulinti savo kvalifikaciją</c:v>
                </c:pt>
                <c:pt idx="1">
                  <c:v>Gebėjimas taikyti kvalifikaciniuose renginiuose įgytas žinias ir gebėjimus</c:v>
                </c:pt>
                <c:pt idx="2">
                  <c:v>Gebėjimas įvardinti savo profesinės veiklos stipriąsias ir tobulintinas sritis</c:v>
                </c:pt>
                <c:pt idx="3">
                  <c:v>Gebėjimas įvertinti savo pedagoginį darbą</c:v>
                </c:pt>
                <c:pt idx="4">
                  <c:v>Dalyvavimas metodiniuose renginiuose (skaitau paskaitas, pranešimus, vedu seminarus)</c:v>
                </c:pt>
                <c:pt idx="5">
                  <c:v>Gebėjimas eksperimentuoti ir taikyti naujoves</c:v>
                </c:pt>
              </c:strCache>
            </c:strRef>
          </c:cat>
          <c:val>
            <c:numRef>
              <c:f>Lapas1!$D$2:$D$7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68403712"/>
        <c:axId val="128948416"/>
        <c:axId val="0"/>
      </c:bar3DChart>
      <c:catAx>
        <c:axId val="684037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lt-LT"/>
          </a:p>
        </c:txPr>
        <c:crossAx val="128948416"/>
        <c:crosses val="autoZero"/>
        <c:auto val="1"/>
        <c:lblAlgn val="l"/>
        <c:lblOffset val="100"/>
        <c:noMultiLvlLbl val="0"/>
      </c:catAx>
      <c:valAx>
        <c:axId val="12894841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68403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lt-LT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pavad. stilių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2021.12.05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0" y="-531440"/>
            <a:ext cx="7931224" cy="5697816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 smtClean="0"/>
              <a:t>SKUODO VAIKŲ LOPŠELIS – DARŽELIS</a:t>
            </a:r>
            <a:br>
              <a:rPr lang="lt-LT" sz="3200" b="1" dirty="0" smtClean="0"/>
            </a:br>
            <a:r>
              <a:rPr lang="lt-LT" sz="3200" dirty="0" smtClean="0"/>
              <a:t> </a:t>
            </a:r>
            <a:r>
              <a:rPr lang="lt-LT" sz="3600" dirty="0"/>
              <a:t>V</a:t>
            </a:r>
            <a:r>
              <a:rPr lang="lt-LT" sz="3600" dirty="0" smtClean="0"/>
              <a:t>eiklos kokybės įsivertinimo grupė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4000" dirty="0"/>
              <a:t>Pedagogų anketinės apklausos </a:t>
            </a:r>
            <a:r>
              <a:rPr lang="lt-LT" sz="3600" b="1" dirty="0">
                <a:solidFill>
                  <a:schemeClr val="accent6">
                    <a:lumMod val="75000"/>
                  </a:schemeClr>
                </a:solidFill>
              </a:rPr>
              <a:t>NUOLATINIS PROFESINIS   TOBULĖJIMAS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lt-LT" sz="4000" dirty="0" smtClean="0"/>
              <a:t>rezultatai</a:t>
            </a:r>
            <a:r>
              <a:rPr lang="lt-LT" dirty="0" smtClean="0"/>
              <a:t/>
            </a:r>
            <a:br>
              <a:rPr lang="lt-LT" dirty="0" smtClean="0"/>
            </a:br>
            <a:endParaRPr lang="en-US" sz="54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6781800" cy="762000"/>
          </a:xfrm>
        </p:spPr>
        <p:txBody>
          <a:bodyPr/>
          <a:lstStyle/>
          <a:p>
            <a:r>
              <a:rPr lang="lt-LT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573325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2021 m.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4151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/>
              <a:t>NUOTOLINIŲ SEMINARŲ, MOKYMŲ, KURSŲ, PASKAITŲ POBŪDIS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847833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5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/>
              <a:t>AR ATITIKO PASIRINKTI SEMINARAI, KURSAI LŪKESČIUS ?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198075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17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AR I</a:t>
            </a:r>
            <a:r>
              <a:rPr lang="lt-LT" b="1" dirty="0" smtClean="0"/>
              <a:t>ŠGIRSTAS ŽINIAS PANAUDOJOTE SAVO PRAKTINĖJE VEIKLOJE?</a:t>
            </a:r>
            <a:endParaRPr lang="en-US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867946"/>
              </p:ext>
            </p:extLst>
          </p:nvPr>
        </p:nvGraphicFramePr>
        <p:xfrm>
          <a:off x="467544" y="1844824"/>
          <a:ext cx="82296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265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800" b="1" dirty="0">
                <a:solidFill>
                  <a:prstClr val="black"/>
                </a:solidFill>
                <a:ea typeface="+mn-ea"/>
                <a:cs typeface="+mn-cs"/>
              </a:rPr>
              <a:t>ĮGYTOS ŽINIOS – UGDYTINIŲ </a:t>
            </a:r>
            <a:r>
              <a:rPr lang="lt-LT" sz="2800" b="1" dirty="0" smtClean="0">
                <a:solidFill>
                  <a:prstClr val="black"/>
                </a:solidFill>
                <a:ea typeface="+mn-ea"/>
                <a:cs typeface="+mn-cs"/>
              </a:rPr>
              <a:t>UGDYMO(SI) REZULTATŲ </a:t>
            </a:r>
            <a:r>
              <a:rPr lang="lt-LT" sz="2800" b="1" dirty="0">
                <a:solidFill>
                  <a:prstClr val="black"/>
                </a:solidFill>
                <a:ea typeface="+mn-ea"/>
                <a:cs typeface="+mn-cs"/>
              </a:rPr>
              <a:t>KOKYBĖJE</a:t>
            </a:r>
            <a:endParaRPr lang="en-US" dirty="0"/>
          </a:p>
        </p:txBody>
      </p:sp>
      <p:sp>
        <p:nvSpPr>
          <p:cNvPr id="8" name="Turinio vietos rezervavimo ženklas 7"/>
          <p:cNvSpPr>
            <a:spLocks noGrp="1"/>
          </p:cNvSpPr>
          <p:nvPr>
            <p:ph idx="1"/>
          </p:nvPr>
        </p:nvSpPr>
        <p:spPr>
          <a:xfrm>
            <a:off x="107504" y="1643507"/>
            <a:ext cx="8424936" cy="495384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lt-LT" sz="4000" dirty="0">
                <a:solidFill>
                  <a:prstClr val="black"/>
                </a:solidFill>
                <a:latin typeface="+mj-lt"/>
              </a:rPr>
              <a:t>Visa gaunama informacija bet kokiuose mokymuose yra pritaikoma praktiškai. Kuo įvairesni ugdymo metodai – tuo geresni, sėkmingesni mokinių rezultatai. Įvairiuose mokymuose įgytos žinios padėjo vaikų ugdymą padaryti patrauklesniu, įdomesniu, </a:t>
            </a:r>
            <a:r>
              <a:rPr lang="lt-LT" sz="4000" dirty="0" err="1" smtClean="0">
                <a:solidFill>
                  <a:prstClr val="black"/>
                </a:solidFill>
                <a:latin typeface="+mj-lt"/>
              </a:rPr>
              <a:t>šiuolaikiškesniu</a:t>
            </a: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. </a:t>
            </a:r>
          </a:p>
          <a:p>
            <a:pPr lvl="0">
              <a:buFont typeface="Wingdings" pitchFamily="2" charset="2"/>
              <a:buChar char="q"/>
            </a:pP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 12 pedagogų teigia, kad  įvairesnis </a:t>
            </a:r>
            <a:r>
              <a:rPr lang="lt-LT" sz="4000" dirty="0">
                <a:solidFill>
                  <a:prstClr val="black"/>
                </a:solidFill>
                <a:latin typeface="+mj-lt"/>
              </a:rPr>
              <a:t>priemonių panaudojimas paskatino ugdytinius labiau įsitraukti ir aktyviau dalyvauti </a:t>
            </a: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veikloje. Vaikai tapo drąsesni, labiau savimi pasitikintys. </a:t>
            </a:r>
          </a:p>
          <a:p>
            <a:pPr lvl="0">
              <a:buFont typeface="Wingdings" pitchFamily="2" charset="2"/>
              <a:buChar char="q"/>
            </a:pP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Net 10 pedagogų pastebėjo , kad atsiskleidė vaikų kūrybiškumas. </a:t>
            </a:r>
            <a:r>
              <a:rPr lang="lt-LT" sz="4000" dirty="0">
                <a:solidFill>
                  <a:prstClr val="black"/>
                </a:solidFill>
                <a:latin typeface="+mj-lt"/>
              </a:rPr>
              <a:t>Kad žinios iš seminarų apie STEAM lavina kūrybiškumą – teigia 3 pedagogai. </a:t>
            </a:r>
          </a:p>
          <a:p>
            <a:pPr lvl="0">
              <a:buFont typeface="Wingdings" pitchFamily="2" charset="2"/>
              <a:buChar char="q"/>
            </a:pPr>
            <a:r>
              <a:rPr lang="lt-LT" sz="4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 pedagogo nuomone,  pritaikyta </a:t>
            </a:r>
            <a:r>
              <a:rPr lang="lt-LT" sz="4000" dirty="0" err="1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I</a:t>
            </a:r>
            <a:r>
              <a:rPr lang="lt-LT" sz="4000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mo</a:t>
            </a:r>
            <a:r>
              <a:rPr lang="lt-LT" sz="4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lt-LT" sz="4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– </a:t>
            </a:r>
            <a:r>
              <a:rPr lang="lt-LT" sz="4000" dirty="0" err="1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Learn</a:t>
            </a:r>
            <a:r>
              <a:rPr lang="lt-LT" sz="4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kubų taikymo metodika paskatino ugdytinių kūrybiškumą, dėmesio koncentraciją, komandinio darbo įgūdžius.</a:t>
            </a:r>
            <a:endParaRPr lang="lt-LT" sz="4000" dirty="0" smtClean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 2 pedagogų teigimu, vaikai </a:t>
            </a:r>
            <a:r>
              <a:rPr lang="lt-LT" sz="4000" dirty="0" err="1">
                <a:solidFill>
                  <a:prstClr val="black"/>
                </a:solidFill>
                <a:latin typeface="+mj-lt"/>
              </a:rPr>
              <a:t>inovatyviai</a:t>
            </a:r>
            <a:r>
              <a:rPr lang="lt-LT" sz="4000" dirty="0">
                <a:solidFill>
                  <a:prstClr val="black"/>
                </a:solidFill>
                <a:latin typeface="+mj-lt"/>
              </a:rPr>
              <a:t> susipažįsta su nauja medžiaga, mokosi, naudodami patrauklesnes priemones</a:t>
            </a: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.  Paaugo </a:t>
            </a:r>
            <a:r>
              <a:rPr lang="lt-LT" sz="4000" dirty="0">
                <a:solidFill>
                  <a:prstClr val="black"/>
                </a:solidFill>
                <a:latin typeface="+mj-lt"/>
              </a:rPr>
              <a:t>mokėjimo mokytis </a:t>
            </a: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kompetencija.</a:t>
            </a:r>
            <a:endParaRPr lang="lt-LT" sz="4000" dirty="0">
              <a:solidFill>
                <a:prstClr val="black"/>
              </a:solidFill>
              <a:latin typeface="+mj-lt"/>
            </a:endParaRPr>
          </a:p>
          <a:p>
            <a:pPr lvl="0">
              <a:buFont typeface="Wingdings" pitchFamily="2" charset="2"/>
              <a:buChar char="q"/>
            </a:pP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 2 pedagogai teigia, kad pastebimai </a:t>
            </a:r>
            <a:r>
              <a:rPr lang="lt-LT" sz="4000" dirty="0">
                <a:solidFill>
                  <a:prstClr val="black"/>
                </a:solidFill>
                <a:latin typeface="+mj-lt"/>
              </a:rPr>
              <a:t>pagerėjo vaikų kalbiniai, pažintiniai gebėjimai, gebėjimas dirbti komandoje, geriau sukaupia dėmesį. Išmoko daug mokomųjų žaidimų, kurie padėjo skaičiuoti, skaityti</a:t>
            </a: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lt-LT" sz="4000" dirty="0" smtClean="0">
                <a:solidFill>
                  <a:prstClr val="black"/>
                </a:solidFill>
                <a:latin typeface="+mj-lt"/>
              </a:rPr>
              <a:t>  6 </a:t>
            </a:r>
            <a:r>
              <a:rPr lang="lt-LT" sz="4000" dirty="0">
                <a:solidFill>
                  <a:prstClr val="black"/>
                </a:solidFill>
                <a:latin typeface="+mj-lt"/>
              </a:rPr>
              <a:t>pedagogams mokymai padėjo suprasti ir mokytis kaip organizuoti nuotolinio ugdymo procesą. </a:t>
            </a:r>
            <a:endParaRPr lang="lt-LT" sz="4000" dirty="0" smtClean="0">
              <a:solidFill>
                <a:prstClr val="black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lt-LT" sz="4000" dirty="0" smtClean="0">
              <a:solidFill>
                <a:prstClr val="black"/>
              </a:solidFill>
              <a:latin typeface="+mj-lt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lt-LT" sz="4000" dirty="0" smtClean="0">
                <a:solidFill>
                  <a:prstClr val="black"/>
                </a:solidFill>
              </a:rPr>
              <a:t>  1 </a:t>
            </a:r>
            <a:r>
              <a:rPr lang="lt-LT" sz="4000" dirty="0">
                <a:solidFill>
                  <a:prstClr val="black"/>
                </a:solidFill>
              </a:rPr>
              <a:t>pedagogo teigimu, praktiniai užsiėmimai arba išdėstyta seminaro medžiaga iš darbo patirties, padeda pasiruošti tokioms situacijoms, kurios neaprašytos literatūroje.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lt-LT" sz="2900" dirty="0" smtClean="0">
              <a:solidFill>
                <a:prstClr val="black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lt-LT" sz="2900" dirty="0">
              <a:solidFill>
                <a:prstClr val="black"/>
              </a:solidFill>
              <a:latin typeface="+mj-lt"/>
            </a:endParaRPr>
          </a:p>
          <a:p>
            <a:pPr marL="0" lvl="0" indent="0">
              <a:buNone/>
            </a:pPr>
            <a:endParaRPr lang="lt-LT" sz="2100" dirty="0" smtClean="0">
              <a:solidFill>
                <a:prstClr val="black"/>
              </a:solidFill>
              <a:latin typeface="+mj-lt"/>
            </a:endParaRPr>
          </a:p>
          <a:p>
            <a:pPr marL="0" lvl="0" indent="0">
              <a:buNone/>
            </a:pPr>
            <a:r>
              <a:rPr lang="lt-LT" sz="1600" dirty="0">
                <a:solidFill>
                  <a:prstClr val="black"/>
                </a:solidFill>
              </a:rPr>
              <a:t> </a:t>
            </a:r>
            <a:endParaRPr lang="lt-LT" sz="17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lt-LT" sz="1700" dirty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lt-LT" sz="900" dirty="0" smtClean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lt-LT" sz="800" dirty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lt-LT" sz="13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45670"/>
            <a:ext cx="3312368" cy="29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dyklė žemyn 9"/>
          <p:cNvSpPr/>
          <p:nvPr/>
        </p:nvSpPr>
        <p:spPr>
          <a:xfrm>
            <a:off x="8676456" y="3356992"/>
            <a:ext cx="216024" cy="2520280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6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9346" y="1700808"/>
            <a:ext cx="8253205" cy="443299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lt-LT" sz="1800" dirty="0" smtClean="0">
                <a:solidFill>
                  <a:prstClr val="black"/>
                </a:solidFill>
              </a:rPr>
              <a:t>1 pedagogas pasigamino ir įsigijo </a:t>
            </a:r>
            <a:r>
              <a:rPr lang="lt-LT" sz="1800" dirty="0">
                <a:solidFill>
                  <a:prstClr val="black"/>
                </a:solidFill>
              </a:rPr>
              <a:t>naujų priemonių, kurias </a:t>
            </a:r>
            <a:r>
              <a:rPr lang="lt-LT" sz="1800" dirty="0" smtClean="0">
                <a:solidFill>
                  <a:prstClr val="black"/>
                </a:solidFill>
              </a:rPr>
              <a:t>taikė vaikų </a:t>
            </a:r>
            <a:r>
              <a:rPr lang="lt-LT" sz="1800" dirty="0">
                <a:solidFill>
                  <a:prstClr val="black"/>
                </a:solidFill>
              </a:rPr>
              <a:t>ugdyme. Gerėjo vaikų emocinė būklė. </a:t>
            </a:r>
            <a:r>
              <a:rPr lang="lt-LT" sz="1800" dirty="0" smtClean="0">
                <a:solidFill>
                  <a:prstClr val="black"/>
                </a:solidFill>
              </a:rPr>
              <a:t>Atrado </a:t>
            </a:r>
            <a:r>
              <a:rPr lang="lt-LT" sz="1800" dirty="0">
                <a:solidFill>
                  <a:prstClr val="black"/>
                </a:solidFill>
              </a:rPr>
              <a:t>glaudesnį kontaktą kaip prieiti prie vaiko. Įgytos žinios, ypač ugdytinių, rezultatų kokybės nenulėmė. 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lt-LT" sz="1800" dirty="0" smtClean="0">
                <a:solidFill>
                  <a:prstClr val="black"/>
                </a:solidFill>
              </a:rPr>
              <a:t>1 pedagogas teigia, kad su </a:t>
            </a:r>
            <a:r>
              <a:rPr lang="lt-LT" sz="1800" dirty="0">
                <a:solidFill>
                  <a:prstClr val="black"/>
                </a:solidFill>
              </a:rPr>
              <a:t>vaikais </a:t>
            </a:r>
            <a:r>
              <a:rPr lang="lt-LT" sz="1800" dirty="0" smtClean="0">
                <a:solidFill>
                  <a:prstClr val="black"/>
                </a:solidFill>
              </a:rPr>
              <a:t>naudojant </a:t>
            </a:r>
            <a:r>
              <a:rPr lang="lt-LT" sz="1800" dirty="0">
                <a:solidFill>
                  <a:prstClr val="black"/>
                </a:solidFill>
              </a:rPr>
              <a:t>įgytas žinias, </a:t>
            </a:r>
            <a:r>
              <a:rPr lang="lt-LT" sz="1800" dirty="0" smtClean="0">
                <a:solidFill>
                  <a:prstClr val="black"/>
                </a:solidFill>
              </a:rPr>
              <a:t>dalyvauta </a:t>
            </a:r>
            <a:r>
              <a:rPr lang="lt-LT" sz="1800" dirty="0">
                <a:solidFill>
                  <a:prstClr val="black"/>
                </a:solidFill>
              </a:rPr>
              <a:t>parodose, konkursuose</a:t>
            </a:r>
            <a:r>
              <a:rPr lang="lt-LT" sz="1800" dirty="0" smtClean="0">
                <a:solidFill>
                  <a:prstClr val="black"/>
                </a:solidFill>
              </a:rPr>
              <a:t>. </a:t>
            </a:r>
          </a:p>
          <a:p>
            <a:pPr lvl="0">
              <a:buFont typeface="Wingdings" pitchFamily="2" charset="2"/>
              <a:buChar char="q"/>
            </a:pPr>
            <a:r>
              <a:rPr lang="lt-LT" sz="1800" dirty="0" smtClean="0">
                <a:solidFill>
                  <a:prstClr val="black"/>
                </a:solidFill>
              </a:rPr>
              <a:t>1 pedagogo manymu, atnaujinus</a:t>
            </a:r>
            <a:r>
              <a:rPr lang="lt-LT" sz="1800" dirty="0">
                <a:solidFill>
                  <a:prstClr val="black"/>
                </a:solidFill>
              </a:rPr>
              <a:t>, pagilinus, pritaikius įgytas žinias, metodus, būdus tobulinimosi, kvalifikacijos kėlimo seminaruose savo praktiniam darbe ugdymo kokybė didėjo. Stiprėjo vaikų </a:t>
            </a:r>
            <a:r>
              <a:rPr lang="lt-LT" sz="1800" dirty="0" err="1">
                <a:solidFill>
                  <a:prstClr val="black"/>
                </a:solidFill>
              </a:rPr>
              <a:t>savivertė</a:t>
            </a:r>
            <a:r>
              <a:rPr lang="lt-LT" sz="1800" dirty="0">
                <a:solidFill>
                  <a:prstClr val="black"/>
                </a:solidFill>
              </a:rPr>
              <a:t>, savimonė, atkaklumas siekiant tikslo, gebėjimas susikaupti, užbaigti pradėtą darbą. Tam tikri ritualai laiduoja gerą emocinę atmosferą. Pokyčius </a:t>
            </a:r>
            <a:r>
              <a:rPr lang="lt-LT" sz="1800" dirty="0" smtClean="0">
                <a:solidFill>
                  <a:prstClr val="black"/>
                </a:solidFill>
              </a:rPr>
              <a:t>pastebėjo </a:t>
            </a:r>
            <a:r>
              <a:rPr lang="lt-LT" sz="1800" dirty="0">
                <a:solidFill>
                  <a:prstClr val="black"/>
                </a:solidFill>
              </a:rPr>
              <a:t>socialinės kompetencijos srityje. Gerėjo bendravimas, bendradarbiavimas tarpusavy, įgijo draugystės puoselėjimo gebėjimų: mokėjimo laikytis taisyklių, atsiprašyti, atleisti, kantrybės, nuoširdumo, sąžiningo žaidimo. Pagerėjo tinkamo elgesio, savarankiškumo momentai: savireguliacijos, problemų sprendimo, pasitikėjimas savimi – vadovaujasi principu „aš galiu“, stengiamasi neigiamus jausmus reikšti tinkamais būdais. 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odyklė žemyn 3"/>
          <p:cNvSpPr/>
          <p:nvPr/>
        </p:nvSpPr>
        <p:spPr>
          <a:xfrm>
            <a:off x="1117907" y="692696"/>
            <a:ext cx="144016" cy="100811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dyklė žemyn 4"/>
          <p:cNvSpPr/>
          <p:nvPr/>
        </p:nvSpPr>
        <p:spPr>
          <a:xfrm>
            <a:off x="2885315" y="692696"/>
            <a:ext cx="144016" cy="100811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dyklė žemyn 5"/>
          <p:cNvSpPr/>
          <p:nvPr/>
        </p:nvSpPr>
        <p:spPr>
          <a:xfrm>
            <a:off x="4533941" y="692696"/>
            <a:ext cx="144016" cy="100811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03321"/>
            <a:ext cx="20161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92696"/>
            <a:ext cx="20161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18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5632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PRAKTINIŲ ŽINIŲ MEISTRIŠKUMO DALINIMOSI SKLAIDOS MASTAS IR DAŽNUMAS ( per 2020 metus)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464333"/>
              </p:ext>
            </p:extLst>
          </p:nvPr>
        </p:nvGraphicFramePr>
        <p:xfrm>
          <a:off x="539552" y="1988840"/>
          <a:ext cx="8229600" cy="4577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78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PROFESINIO TOBULĖJIMO KOMPETENCIJOS ĮVERTINIMAS</a:t>
            </a:r>
            <a:endParaRPr lang="lt-LT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988840"/>
            <a:ext cx="8253931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6939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prstClr val="black"/>
                </a:solidFill>
              </a:rPr>
              <a:t>PROFESINIO TOBULĖJIMO KOMPETENCIJOS ĮVERTINIMAS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424937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07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lt-LT" b="1" dirty="0" smtClean="0">
                <a:solidFill>
                  <a:schemeClr val="accent4">
                    <a:lumMod val="75000"/>
                  </a:schemeClr>
                </a:solidFill>
              </a:rPr>
              <a:t>IŠVADOS</a:t>
            </a:r>
            <a:endParaRPr lang="lt-L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lvl="0">
              <a:buFont typeface="Wingdings"/>
              <a:buChar char=""/>
            </a:pP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Didžioji dauguma mokytojų, apie 70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pritarė teigimui, kad svarbiausias </a:t>
            </a:r>
            <a:r>
              <a:rPr lang="lt-LT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motyvacinis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veiksnys, lemiantis profesinį tobulėjimą yra noras tapti </a:t>
            </a:r>
            <a:r>
              <a:rPr lang="lt-LT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kompetetingu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savo srities specialistu. Virš 60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mokytojų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teig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ė, kad mokymus pasirenka dėl vidinio poreikio tobulėti, o apie 40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pareiškė, kad nuolatinis mokymasis yra būtinas mokyklos tikslams ir rezultatams pasiekti.</a:t>
            </a:r>
            <a:endParaRPr lang="lt-LT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buFont typeface="Wingdings"/>
              <a:buChar char=""/>
            </a:pP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Per 2020 metus 100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pedagogų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kėlė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savo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kvalifikaciją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bei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tobulino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kompetencijas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apie 40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mokytojų dalyvavo mokymuose, seminaruose 5-10k., apie 30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1-5k., apie 20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nuo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iki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15k. ir net 10%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virš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kartų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lt-LT" sz="2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buNone/>
            </a:pPr>
            <a:endParaRPr lang="lt-L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  <a:buFont typeface="Wingdings"/>
              <a:buChar char=""/>
            </a:pPr>
            <a:r>
              <a:rPr lang="en-US" sz="9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Virš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70 %  </a:t>
            </a:r>
            <a:r>
              <a:rPr lang="lt-LT" sz="9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mokytojų rinkosi praktinius užsiėmimus, virš 50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- p</a:t>
            </a:r>
            <a:r>
              <a:rPr lang="lt-LT" sz="9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edagoginius</a:t>
            </a:r>
            <a:r>
              <a:rPr lang="lt-LT" sz="9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apie 30% -</a:t>
            </a:r>
            <a:r>
              <a:rPr lang="lt-LT" sz="9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psichologinius, o apie 40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- </a:t>
            </a:r>
            <a:r>
              <a:rPr lang="en-US" sz="9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nemokamus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endParaRPr lang="lt-LT" sz="96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/>
              <a:buChar char=""/>
            </a:pPr>
            <a:endParaRPr lang="lt-LT" sz="9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/>
              <a:buChar char=""/>
            </a:pPr>
            <a:r>
              <a:rPr lang="lt-LT" sz="9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100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</a:t>
            </a: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pedagogų teigė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en-US" sz="9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kad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įgytos teorinės ir praktinės žinios atitiko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arba</a:t>
            </a: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iš dalies atitiko lūkesčius</a:t>
            </a:r>
            <a:r>
              <a:rPr lang="lt-LT" sz="9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Aft>
                <a:spcPts val="0"/>
              </a:spcAft>
              <a:buNone/>
            </a:pPr>
            <a:endParaRPr lang="lt-LT" sz="96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/>
              <a:buChar char=""/>
            </a:pP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Virš 70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en-US" sz="9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pedagogų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teigė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en-US" sz="9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kad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9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</a:t>
            </a:r>
            <a:r>
              <a:rPr lang="lt-LT" sz="9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šgirstas</a:t>
            </a: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žinias dažnai panaudoja savo praktinėje veikloje, o 24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</a:t>
            </a: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respondentų 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</a:t>
            </a:r>
            <a:r>
              <a:rPr lang="en-US" sz="9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visada</a:t>
            </a:r>
            <a:r>
              <a:rPr lang="en-US" sz="9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lt-LT" sz="9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/>
              <a:buChar char=""/>
            </a:pPr>
            <a:endParaRPr lang="lt-LT" sz="96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Font typeface="Wingdings"/>
              <a:buChar char=""/>
            </a:pP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</a:t>
            </a:r>
            <a:r>
              <a:rPr lang="lt-LT" sz="9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idžiausias</a:t>
            </a: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nuolatinio profesinio tobulėjimo privalumas yra tai, kad savo praktine veikla ir sukaupta patirtimi pasidalino net 93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mokytojų  darželio mastu , 34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- </a:t>
            </a:r>
            <a:r>
              <a:rPr lang="en-US" sz="96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respublikos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20% </a:t>
            </a: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rajono ir 15</a:t>
            </a:r>
            <a:r>
              <a:rPr lang="en-US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 </a:t>
            </a:r>
            <a:r>
              <a:rPr lang="lt-LT" sz="9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regiono mastu</a:t>
            </a:r>
            <a:r>
              <a:rPr lang="lt-LT" sz="9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lvl="0">
              <a:spcAft>
                <a:spcPts val="0"/>
              </a:spcAft>
              <a:buFont typeface="Wingdings"/>
              <a:buChar char=""/>
            </a:pPr>
            <a:endParaRPr lang="lt-LT" sz="96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918845" indent="0" algn="ctr">
              <a:buNone/>
            </a:pPr>
            <a:endParaRPr lang="lt-LT" sz="7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lt-LT" sz="3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1162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Veiklos kokybės įsivertinimo grupės sudėtis: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1373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t-LT" sz="3600" b="1" dirty="0" smtClean="0"/>
              <a:t>     Nariai</a:t>
            </a:r>
            <a:r>
              <a:rPr lang="lt-LT" sz="3600" dirty="0"/>
              <a:t>:</a:t>
            </a:r>
            <a:r>
              <a:rPr lang="lt-LT" sz="3600" dirty="0" smtClean="0"/>
              <a:t> </a:t>
            </a:r>
          </a:p>
          <a:p>
            <a:r>
              <a:rPr lang="lt-LT" sz="3600" dirty="0" smtClean="0"/>
              <a:t>Mokytoja </a:t>
            </a:r>
            <a:r>
              <a:rPr lang="lt-LT" sz="3600" dirty="0"/>
              <a:t>(auklėtoja) Laima </a:t>
            </a:r>
            <a:r>
              <a:rPr lang="lt-LT" sz="3600" dirty="0" smtClean="0"/>
              <a:t>Galdikienė</a:t>
            </a:r>
            <a:r>
              <a:rPr lang="lt-LT" sz="3600" dirty="0"/>
              <a:t>;</a:t>
            </a:r>
            <a:br>
              <a:rPr lang="lt-LT" sz="3600" dirty="0"/>
            </a:br>
            <a:r>
              <a:rPr lang="lt-LT" sz="3600" dirty="0"/>
              <a:t>L</a:t>
            </a:r>
            <a:r>
              <a:rPr lang="lt-LT" sz="3600" dirty="0" smtClean="0"/>
              <a:t>ogopedė</a:t>
            </a:r>
            <a:r>
              <a:rPr lang="lt-LT" sz="3600" dirty="0"/>
              <a:t>, specialioji pedagogė- Rita </a:t>
            </a:r>
            <a:r>
              <a:rPr lang="lt-LT" sz="3600" dirty="0" err="1"/>
              <a:t>Pilibaitienė</a:t>
            </a:r>
            <a:r>
              <a:rPr lang="lt-LT" sz="3600" dirty="0"/>
              <a:t>;</a:t>
            </a:r>
            <a:br>
              <a:rPr lang="lt-LT" sz="3600" dirty="0"/>
            </a:br>
            <a:r>
              <a:rPr lang="lt-LT" sz="3600" dirty="0" smtClean="0"/>
              <a:t>Judesio </a:t>
            </a:r>
            <a:r>
              <a:rPr lang="lt-LT" sz="3600" dirty="0"/>
              <a:t>korekcijos mokytoja- Živilė </a:t>
            </a:r>
            <a:r>
              <a:rPr lang="lt-LT" sz="3600" dirty="0" err="1"/>
              <a:t>Jazbutienė</a:t>
            </a:r>
            <a:r>
              <a:rPr lang="lt-LT" sz="3600" dirty="0" smtClean="0"/>
              <a:t>;</a:t>
            </a:r>
            <a:r>
              <a:rPr lang="lt-LT" sz="3600" dirty="0"/>
              <a:t> </a:t>
            </a:r>
            <a:r>
              <a:rPr lang="lt-LT" sz="3600" dirty="0" smtClean="0"/>
              <a:t>                                                    Mokytoja </a:t>
            </a:r>
            <a:r>
              <a:rPr lang="lt-LT" sz="3600" dirty="0"/>
              <a:t>(auklėtoja)- Renata </a:t>
            </a:r>
            <a:r>
              <a:rPr lang="lt-LT" sz="3600" dirty="0" err="1"/>
              <a:t>Zajevienė</a:t>
            </a:r>
            <a:r>
              <a:rPr lang="lt-LT" sz="3600" dirty="0"/>
              <a:t>; </a:t>
            </a:r>
            <a:r>
              <a:rPr lang="lt-LT" sz="3600" dirty="0" smtClean="0"/>
              <a:t>                                                       Mokytoja (</a:t>
            </a:r>
            <a:r>
              <a:rPr lang="lt-LT" sz="3600" dirty="0"/>
              <a:t>auklėtoja) - Vilma </a:t>
            </a:r>
            <a:r>
              <a:rPr lang="lt-LT" sz="3600" dirty="0" err="1" smtClean="0"/>
              <a:t>Kontrimienė</a:t>
            </a:r>
            <a:r>
              <a:rPr lang="lt-LT" sz="3600" dirty="0" smtClean="0"/>
              <a:t>;                                                        Mokytoja (auklėtoja) - Lina Vitkauskienė;                                                                                   Mokytoja (auklėtoja) - Laima Urniežienė;                                                          Mokytoja (auklėtoja)  -Monika </a:t>
            </a:r>
            <a:r>
              <a:rPr lang="lt-LT" sz="3600" dirty="0" err="1" smtClean="0"/>
              <a:t>Beniušytė</a:t>
            </a:r>
            <a:r>
              <a:rPr lang="lt-LT" sz="3600" dirty="0" smtClean="0"/>
              <a:t>.                                                                              </a:t>
            </a:r>
          </a:p>
          <a:p>
            <a:pPr marL="0" indent="0">
              <a:buNone/>
            </a:pP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  <a:p>
            <a:endParaRPr lang="lt-LT" dirty="0" smtClean="0"/>
          </a:p>
          <a:p>
            <a:pPr marL="0" indent="0">
              <a:buNone/>
            </a:pPr>
            <a:r>
              <a:rPr lang="lt-LT" dirty="0"/>
              <a:t> </a:t>
            </a:r>
            <a:r>
              <a:rPr lang="lt-LT" dirty="0" smtClean="0"/>
              <a:t>                  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175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Profesinės 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kvalifikacijos tobulinimo būdai, siūlomi atitinkamų institucijų, pedagogams </a:t>
            </a: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yra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priimtini ir naudingi. Juose dalyvavę pedagogai informaciją reflektuoja ir pritaiko </a:t>
            </a: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modeliuojant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turinį. Tai neabejotinai daro poveikį ugdymo turinio kokybei </a:t>
            </a:r>
            <a:r>
              <a:rPr lang="lt-L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ikimokyklinėje </a:t>
            </a:r>
            <a:r>
              <a:rPr lang="lt-L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įstaigoje. </a:t>
            </a:r>
            <a:endParaRPr lang="lt-LT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8845" indent="0" algn="ctr">
              <a:buNone/>
            </a:pPr>
            <a:r>
              <a:rPr lang="lt-LT" dirty="0">
                <a:solidFill>
                  <a:schemeClr val="tx1"/>
                </a:solidFill>
                <a:latin typeface="Times New Roman"/>
                <a:ea typeface="Times New Roman"/>
              </a:rPr>
              <a:t> </a:t>
            </a:r>
            <a:endParaRPr lang="lt-LT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918845" indent="0" algn="ctr">
              <a:buNone/>
            </a:pPr>
            <a:endParaRPr lang="lt-LT" sz="3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918845" indent="0" algn="ctr">
              <a:buNone/>
            </a:pPr>
            <a:r>
              <a:rPr lang="pt-BR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Mokytojų </a:t>
            </a:r>
            <a:r>
              <a:rPr lang="pt-BR" sz="3200" dirty="0">
                <a:solidFill>
                  <a:schemeClr val="tx1"/>
                </a:solidFill>
                <a:latin typeface="Times New Roman"/>
                <a:ea typeface="Times New Roman"/>
              </a:rPr>
              <a:t>reiklumas sau, atkaklumas ir nuoseklumas vertinamas gerai. </a:t>
            </a:r>
            <a:endParaRPr lang="lt-LT" sz="32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918845" indent="0" algn="ctr">
              <a:buNone/>
            </a:pPr>
            <a:r>
              <a:rPr lang="lt-LT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(</a:t>
            </a:r>
            <a:r>
              <a:rPr lang="lt-LT" sz="3200" dirty="0">
                <a:solidFill>
                  <a:schemeClr val="tx1"/>
                </a:solidFill>
                <a:latin typeface="Times New Roman"/>
                <a:ea typeface="Times New Roman"/>
              </a:rPr>
              <a:t>Atitinka 3 lygį)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3200" dirty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endParaRPr lang="lt-LT" sz="32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3774932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>
                <a:solidFill>
                  <a:schemeClr val="accent4">
                    <a:lumMod val="75000"/>
                  </a:schemeClr>
                </a:solidFill>
              </a:rPr>
              <a:t>REKOMENDACIJOS</a:t>
            </a:r>
            <a:endParaRPr lang="lt-L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lt-LT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lt-LT" b="1" dirty="0">
                <a:solidFill>
                  <a:schemeClr val="tx1"/>
                </a:solidFill>
              </a:rPr>
              <a:t>1. </a:t>
            </a:r>
            <a:r>
              <a:rPr lang="lt-LT" sz="2400" b="1" dirty="0">
                <a:solidFill>
                  <a:schemeClr val="tx1"/>
                </a:solidFill>
              </a:rPr>
              <a:t>Nuolat atnaujinti žinias, mokėjimus ir </a:t>
            </a:r>
            <a:r>
              <a:rPr lang="lt-LT" sz="2400" b="1" dirty="0" smtClean="0">
                <a:solidFill>
                  <a:schemeClr val="tx1"/>
                </a:solidFill>
              </a:rPr>
              <a:t>įgūdžius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atsi</a:t>
            </a:r>
            <a:r>
              <a:rPr lang="lt-LT" sz="2400" b="1" dirty="0" smtClean="0">
                <a:solidFill>
                  <a:schemeClr val="tx1"/>
                </a:solidFill>
              </a:rPr>
              <a:t>žvelgiant į šiuolaikines švietimo tendencijas.</a:t>
            </a:r>
            <a:endParaRPr lang="lt-LT" sz="24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lt-LT" sz="2400" b="1" dirty="0" smtClean="0">
                <a:solidFill>
                  <a:schemeClr val="tx1"/>
                </a:solidFill>
              </a:rPr>
              <a:t>. Tęsti sistemingą  gerosios </a:t>
            </a:r>
            <a:r>
              <a:rPr lang="lt-LT" sz="2400" b="1" dirty="0">
                <a:solidFill>
                  <a:schemeClr val="tx1"/>
                </a:solidFill>
              </a:rPr>
              <a:t>darbo </a:t>
            </a:r>
            <a:r>
              <a:rPr lang="lt-LT" sz="2400" b="1" dirty="0" smtClean="0">
                <a:solidFill>
                  <a:schemeClr val="tx1"/>
                </a:solidFill>
              </a:rPr>
              <a:t>patirties dalijimąsi su kolegomis darželio mastu.</a:t>
            </a:r>
            <a:endParaRPr lang="lt-LT" sz="24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chemeClr val="tx1"/>
                </a:solidFill>
              </a:rPr>
              <a:t>3</a:t>
            </a:r>
            <a:r>
              <a:rPr lang="lt-LT" sz="2400" b="1" dirty="0" smtClean="0">
                <a:solidFill>
                  <a:schemeClr val="tx1"/>
                </a:solidFill>
              </a:rPr>
              <a:t>. Aktyviau skleisti </a:t>
            </a:r>
            <a:r>
              <a:rPr lang="lt-LT" sz="2400" b="1" dirty="0">
                <a:solidFill>
                  <a:schemeClr val="tx1"/>
                </a:solidFill>
              </a:rPr>
              <a:t>gerąją darbo patirtį rajono, regiono ir </a:t>
            </a:r>
            <a:r>
              <a:rPr lang="lt-LT" sz="2400" b="1" smtClean="0">
                <a:solidFill>
                  <a:schemeClr val="tx1"/>
                </a:solidFill>
              </a:rPr>
              <a:t>respublikos </a:t>
            </a:r>
            <a:r>
              <a:rPr lang="lt-LT" sz="2400" b="1" smtClean="0">
                <a:solidFill>
                  <a:schemeClr val="tx1"/>
                </a:solidFill>
              </a:rPr>
              <a:t>mastu</a:t>
            </a:r>
            <a:r>
              <a:rPr lang="lt-LT" sz="2400" b="1">
                <a:solidFill>
                  <a:schemeClr val="tx1"/>
                </a:solidFill>
              </a:rPr>
              <a:t>.</a:t>
            </a:r>
            <a:endParaRPr lang="lt-LT" sz="2400" b="1" dirty="0">
              <a:solidFill>
                <a:schemeClr val="tx1"/>
              </a:solidFill>
            </a:endParaRPr>
          </a:p>
          <a:p>
            <a:pPr>
              <a:buNone/>
            </a:pPr>
            <a:endParaRPr lang="lt-L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/>
              <a:t>TYRIMO OBJEKTAS</a:t>
            </a:r>
            <a:endParaRPr lang="lt-LT" b="1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615392"/>
              </p:ext>
            </p:extLst>
          </p:nvPr>
        </p:nvGraphicFramePr>
        <p:xfrm>
          <a:off x="395536" y="1988840"/>
          <a:ext cx="8003232" cy="2794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808"/>
                <a:gridCol w="2113992"/>
                <a:gridCol w="1887624"/>
                <a:gridCol w="2000808"/>
              </a:tblGrid>
              <a:tr h="750177">
                <a:tc>
                  <a:txBody>
                    <a:bodyPr/>
                    <a:lstStyle/>
                    <a:p>
                      <a:pPr algn="ctr"/>
                      <a:r>
                        <a:rPr lang="lt-LT" sz="2800" dirty="0" smtClean="0"/>
                        <a:t>SRITIS</a:t>
                      </a:r>
                      <a:endParaRPr lang="lt-LT" sz="28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800" dirty="0" smtClean="0"/>
                        <a:t>TEMA</a:t>
                      </a:r>
                      <a:endParaRPr lang="lt-LT" sz="28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800" dirty="0" smtClean="0"/>
                        <a:t>RODIKLIS </a:t>
                      </a:r>
                      <a:endParaRPr lang="lt-LT" sz="28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800" dirty="0" smtClean="0"/>
                        <a:t>RAKTINIAI ŽODŽIAI</a:t>
                      </a:r>
                      <a:endParaRPr lang="lt-LT" sz="28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849751">
                <a:tc>
                  <a:txBody>
                    <a:bodyPr/>
                    <a:lstStyle/>
                    <a:p>
                      <a:r>
                        <a:rPr lang="lt-LT" sz="2400" b="1" dirty="0" smtClean="0"/>
                        <a:t>Mokymasis ir veikimas komandomis</a:t>
                      </a:r>
                      <a:endParaRPr lang="lt-LT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1" dirty="0" smtClean="0"/>
                        <a:t>Asmeninis</a:t>
                      </a:r>
                      <a:r>
                        <a:rPr lang="lt-LT" sz="2400" b="1" baseline="0" dirty="0" smtClean="0"/>
                        <a:t> meistriškumas</a:t>
                      </a:r>
                      <a:endParaRPr lang="lt-LT" sz="2400" b="1" dirty="0" smtClean="0"/>
                    </a:p>
                    <a:p>
                      <a:endParaRPr lang="lt-LT" sz="32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1" dirty="0" smtClean="0"/>
                        <a:t>Nuolatinis profesinis tobulėjimas</a:t>
                      </a:r>
                    </a:p>
                    <a:p>
                      <a:endParaRPr lang="lt-LT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b="1" dirty="0" smtClean="0"/>
                        <a:t>Reiklumas sau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b="1" dirty="0" smtClean="0"/>
                        <a:t>Atkaklumas ir nuoseklumas</a:t>
                      </a:r>
                      <a:endParaRPr lang="lt-LT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8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>
                <a:solidFill>
                  <a:schemeClr val="accent4">
                    <a:lumMod val="50000"/>
                  </a:schemeClr>
                </a:solidFill>
              </a:rPr>
              <a:t>Iliustracija raktiniam </a:t>
            </a:r>
            <a: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  <a:t>žodžiui </a:t>
            </a:r>
            <a:r>
              <a:rPr lang="lt-LT" b="1" dirty="0" smtClean="0">
                <a:solidFill>
                  <a:schemeClr val="accent4">
                    <a:lumMod val="50000"/>
                  </a:schemeClr>
                </a:solidFill>
              </a:rPr>
              <a:t>„Reiklumas sau“ </a:t>
            </a:r>
            <a:br>
              <a:rPr lang="lt-LT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b="1" dirty="0" smtClean="0">
                <a:solidFill>
                  <a:schemeClr val="accent4">
                    <a:lumMod val="50000"/>
                  </a:schemeClr>
                </a:solidFill>
              </a:rPr>
              <a:t>4 lygis</a:t>
            </a:r>
            <a:endParaRPr lang="lt-LT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2400" dirty="0" smtClean="0"/>
              <a:t>95</a:t>
            </a:r>
            <a:r>
              <a:rPr lang="lt-LT" sz="2400" dirty="0" smtClean="0">
                <a:sym typeface="Symbol"/>
              </a:rPr>
              <a:t> ir daugiau  pedagogų turi gero darbo viziją, kurią remdamiesi vertina savo veiklą  ir jos rezultatus, asmeninės kompetencijos ribas ir būtinas profesinio tobulėjimo sritis;</a:t>
            </a:r>
          </a:p>
          <a:p>
            <a:pPr lvl="0"/>
            <a:r>
              <a:rPr lang="lt-LT" sz="2400" dirty="0"/>
              <a:t>95</a:t>
            </a:r>
            <a:r>
              <a:rPr lang="lt-LT" sz="2400" dirty="0">
                <a:sym typeface="Symbol"/>
              </a:rPr>
              <a:t> ir daugiau </a:t>
            </a:r>
            <a:r>
              <a:rPr lang="lt-LT" sz="2400" dirty="0" smtClean="0">
                <a:sym typeface="Symbol"/>
              </a:rPr>
              <a:t> </a:t>
            </a:r>
            <a:r>
              <a:rPr lang="lt-LT" sz="2400" dirty="0" smtClean="0"/>
              <a:t>pedagogų kiekvienų </a:t>
            </a:r>
            <a:r>
              <a:rPr lang="lt-LT" sz="2400" dirty="0"/>
              <a:t>mokslo metų pabaigoje įsivertina savo veiklą ir jos rezultatus, o darželio  administracija, kasmet įvertina mokytojo atitiktį, turimai kvalifikacinei kategorijai. </a:t>
            </a:r>
          </a:p>
          <a:p>
            <a:pPr lvl="0"/>
            <a:r>
              <a:rPr lang="lt-LT" sz="2400" dirty="0" smtClean="0"/>
              <a:t>95</a:t>
            </a:r>
            <a:r>
              <a:rPr lang="lt-LT" sz="2400" dirty="0">
                <a:sym typeface="Symbol"/>
              </a:rPr>
              <a:t> </a:t>
            </a:r>
            <a:r>
              <a:rPr lang="lt-LT" sz="2400" dirty="0" smtClean="0"/>
              <a:t> ir daugiau pedagogų metinės </a:t>
            </a:r>
            <a:r>
              <a:rPr lang="lt-LT" sz="2400" dirty="0"/>
              <a:t>veiklos ataskaitoje nusimato tobulinimosi sritis ir, bendraudami su kolegomis, dalyvaudami darželio metodinių būrelių veikloje, keldami kvalifikaciją, to siekia. </a:t>
            </a:r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41159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solidFill>
                  <a:schemeClr val="accent4">
                    <a:lumMod val="50000"/>
                  </a:schemeClr>
                </a:solidFill>
              </a:rPr>
              <a:t>Iliustracija raktiniam </a:t>
            </a:r>
            <a: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  <a:t>žodžiui</a:t>
            </a:r>
            <a:br>
              <a:rPr lang="lt-LT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b="1" dirty="0" smtClean="0">
                <a:solidFill>
                  <a:schemeClr val="accent4">
                    <a:lumMod val="50000"/>
                  </a:schemeClr>
                </a:solidFill>
              </a:rPr>
              <a:t> „Atkaklumas ir nuoseklumas“ </a:t>
            </a:r>
            <a:r>
              <a:rPr lang="lt-LT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lt-LT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lt-LT" b="1" dirty="0">
                <a:solidFill>
                  <a:schemeClr val="accent4">
                    <a:lumMod val="50000"/>
                  </a:schemeClr>
                </a:solidFill>
              </a:rPr>
              <a:t>4 lygis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lt-LT" sz="2400" dirty="0"/>
              <a:t>95</a:t>
            </a:r>
            <a:r>
              <a:rPr lang="lt-LT" sz="2400" dirty="0">
                <a:sym typeface="Symbol"/>
              </a:rPr>
              <a:t> ir daugiau  </a:t>
            </a:r>
            <a:r>
              <a:rPr lang="lt-LT" sz="2400" dirty="0" smtClean="0">
                <a:sym typeface="Symbol"/>
              </a:rPr>
              <a:t>pedagogų ir Darželio administracija planuoja  asmeninio meistriškumo augimą ir atkakliai to siekia.</a:t>
            </a:r>
          </a:p>
          <a:p>
            <a:pPr lvl="0"/>
            <a:r>
              <a:rPr lang="lt-LT" sz="2400" dirty="0"/>
              <a:t>95 </a:t>
            </a:r>
            <a:r>
              <a:rPr lang="lt-LT" sz="2400" dirty="0">
                <a:sym typeface="Symbol"/>
              </a:rPr>
              <a:t></a:t>
            </a:r>
            <a:r>
              <a:rPr lang="lt-LT" sz="2400" dirty="0"/>
              <a:t> ir daugiau </a:t>
            </a:r>
            <a:r>
              <a:rPr lang="lt-LT" sz="2400" dirty="0" smtClean="0"/>
              <a:t>pedagogų kelia </a:t>
            </a:r>
            <a:r>
              <a:rPr lang="lt-LT" sz="2400" dirty="0"/>
              <a:t>savo dalykinę kvalifikaciją ir tobulina kompetencijas su ugdytiniais dalyvaudami rajoniniuose,  respublikiniuose bei tarptautiniuose konkursuose bei projektuose.  </a:t>
            </a:r>
            <a:endParaRPr lang="lt-LT" sz="2400" dirty="0" smtClean="0"/>
          </a:p>
          <a:p>
            <a:r>
              <a:rPr lang="lt-LT" sz="2400" dirty="0"/>
              <a:t>95 </a:t>
            </a:r>
            <a:r>
              <a:rPr lang="lt-LT" sz="2400" dirty="0">
                <a:sym typeface="Symbol"/>
              </a:rPr>
              <a:t></a:t>
            </a:r>
            <a:r>
              <a:rPr lang="lt-LT" sz="2400" dirty="0"/>
              <a:t> ir daugiau</a:t>
            </a:r>
            <a:r>
              <a:rPr lang="lt-LT" sz="2400" dirty="0" smtClean="0"/>
              <a:t> </a:t>
            </a:r>
            <a:r>
              <a:rPr lang="lt-LT" sz="2400" dirty="0"/>
              <a:t>pedagogų savo užsiėmimuose pritaiko kursuose bei seminaruose įgytas žinias bei kompetencijas.</a:t>
            </a:r>
          </a:p>
          <a:p>
            <a:pPr lvl="0"/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155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89451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r>
              <a:rPr lang="lt-LT" sz="3600" dirty="0" smtClean="0"/>
              <a:t>Anketinėje apklausoje dalyvavo </a:t>
            </a:r>
            <a:r>
              <a:rPr lang="lt-LT" sz="3600" b="1" dirty="0" smtClean="0"/>
              <a:t>41</a:t>
            </a:r>
            <a:r>
              <a:rPr lang="lt-LT" sz="3600" dirty="0" smtClean="0"/>
              <a:t> Skuodo vaikų lopšelio-darželio pedagogas.</a:t>
            </a:r>
          </a:p>
          <a:p>
            <a:r>
              <a:rPr lang="lt-LT" sz="3600" dirty="0" smtClean="0"/>
              <a:t>Pedagogams buvo pateikti </a:t>
            </a:r>
            <a:r>
              <a:rPr lang="lt-LT" sz="3600" b="1" dirty="0"/>
              <a:t>9</a:t>
            </a:r>
            <a:r>
              <a:rPr lang="lt-LT" sz="3600" dirty="0" smtClean="0"/>
              <a:t> klausimai.</a:t>
            </a:r>
          </a:p>
          <a:p>
            <a:pPr marL="0" indent="0">
              <a:buNone/>
            </a:pPr>
            <a:r>
              <a:rPr lang="lt-LT" sz="3600" b="1" dirty="0" smtClean="0"/>
              <a:t>Apklausos tikslas</a:t>
            </a:r>
            <a:r>
              <a:rPr lang="lt-LT" sz="3600" dirty="0" smtClean="0"/>
              <a:t>: išsiaiškinti, kokią reikšmę ikimokyklinės įstaigos pedagogams turi profesinis tobulėjimas.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25077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/>
              <a:t>KVALIFIKACINĖ KATEGORIJA</a:t>
            </a:r>
            <a:endParaRPr lang="en-US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653984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0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015403"/>
              </p:ext>
            </p:extLst>
          </p:nvPr>
        </p:nvGraphicFramePr>
        <p:xfrm>
          <a:off x="755576" y="1772816"/>
          <a:ext cx="734481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ntraštė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/>
              <a:t>SVARBIAUSIAS MOTYVACINIS VEIKSNYS, LEMIANTIS PEDAGOGŲ PROFESINĮ TOBULĖJIMĄ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52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>KVALIFIKACIJOS KĖLIMO BEI KOMPETENCIJŲ TOBULINIMO DAŽNUMAS (per 2020 metus)</a:t>
            </a:r>
            <a:endParaRPr lang="en-US" b="1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380474"/>
              </p:ext>
            </p:extLst>
          </p:nvPr>
        </p:nvGraphicFramePr>
        <p:xfrm>
          <a:off x="457200" y="1981200"/>
          <a:ext cx="82296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60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makrokomanda">
  <a:themeElements>
    <a:clrScheme name="makrokomanda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krokomand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1015</Words>
  <Application>Microsoft Office PowerPoint</Application>
  <PresentationFormat>Demonstracija ekrane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21</vt:i4>
      </vt:variant>
    </vt:vector>
  </HeadingPairs>
  <TitlesOfParts>
    <vt:vector size="22" baseType="lpstr">
      <vt:lpstr>makrokomanda</vt:lpstr>
      <vt:lpstr>SKUODO VAIKŲ LOPŠELIS – DARŽELIS  Veiklos kokybės įsivertinimo grupė  Pedagogų anketinės apklausos NUOLATINIS PROFESINIS   TOBULĖJIMAS rezultatai </vt:lpstr>
      <vt:lpstr>Veiklos kokybės įsivertinimo grupės sudėtis:</vt:lpstr>
      <vt:lpstr>TYRIMO OBJEKTAS</vt:lpstr>
      <vt:lpstr>Iliustracija raktiniam žodžiui „Reiklumas sau“  4 lygis</vt:lpstr>
      <vt:lpstr>Iliustracija raktiniam žodžiui  „Atkaklumas ir nuoseklumas“  4 lygis</vt:lpstr>
      <vt:lpstr>PowerPoint pristatymas</vt:lpstr>
      <vt:lpstr>KVALIFIKACINĖ KATEGORIJA</vt:lpstr>
      <vt:lpstr>SVARBIAUSIAS MOTYVACINIS VEIKSNYS, LEMIANTIS PEDAGOGŲ PROFESINĮ TOBULĖJIMĄ</vt:lpstr>
      <vt:lpstr>KVALIFIKACIJOS KĖLIMO BEI KOMPETENCIJŲ TOBULINIMO DAŽNUMAS (per 2020 metus)</vt:lpstr>
      <vt:lpstr>NUOTOLINIŲ SEMINARŲ, MOKYMŲ, KURSŲ, PASKAITŲ POBŪDIS</vt:lpstr>
      <vt:lpstr>AR ATITIKO PASIRINKTI SEMINARAI, KURSAI LŪKESČIUS ?</vt:lpstr>
      <vt:lpstr>AR IŠGIRSTAS ŽINIAS PANAUDOJOTE SAVO PRAKTINĖJE VEIKLOJE?</vt:lpstr>
      <vt:lpstr>ĮGYTOS ŽINIOS – UGDYTINIŲ UGDYMO(SI) REZULTATŲ KOKYBĖJE</vt:lpstr>
      <vt:lpstr>PowerPoint pristatymas</vt:lpstr>
      <vt:lpstr>PRAKTINIŲ ŽINIŲ MEISTRIŠKUMO DALINIMOSI SKLAIDOS MASTAS IR DAŽNUMAS ( per 2020 metus)</vt:lpstr>
      <vt:lpstr>PROFESINIO TOBULĖJIMO KOMPETENCIJOS ĮVERTINIMAS</vt:lpstr>
      <vt:lpstr>PROFESINIO TOBULĖJIMO KOMPETENCIJOS ĮVERTINIMAS</vt:lpstr>
      <vt:lpstr>IŠVADOS</vt:lpstr>
      <vt:lpstr>PowerPoint pristatymas</vt:lpstr>
      <vt:lpstr>PowerPoint pristatymas</vt:lpstr>
      <vt:lpstr>REKOMENDACIJOS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SKUODO VAIKŲ LOPŠELIO – DARŽELIO VEIKLOS KOKYBĖS ĮSIVERTINIMO GRUPĖS TYRIMAS   NUOLATINIS PROFESINIS TOBULĖJIMAS</dc:title>
  <dc:creator>Admin</dc:creator>
  <cp:lastModifiedBy>Admin</cp:lastModifiedBy>
  <cp:revision>114</cp:revision>
  <dcterms:created xsi:type="dcterms:W3CDTF">2021-05-04T09:24:01Z</dcterms:created>
  <dcterms:modified xsi:type="dcterms:W3CDTF">2021-12-05T19:06:14Z</dcterms:modified>
</cp:coreProperties>
</file>