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69" r:id="rId3"/>
    <p:sldId id="257" r:id="rId4"/>
    <p:sldId id="261" r:id="rId5"/>
    <p:sldId id="258" r:id="rId6"/>
    <p:sldId id="259" r:id="rId7"/>
    <p:sldId id="295" r:id="rId8"/>
    <p:sldId id="296" r:id="rId9"/>
    <p:sldId id="260" r:id="rId10"/>
    <p:sldId id="297" r:id="rId11"/>
    <p:sldId id="298" r:id="rId12"/>
    <p:sldId id="262" r:id="rId13"/>
    <p:sldId id="263" r:id="rId14"/>
    <p:sldId id="299" r:id="rId15"/>
    <p:sldId id="264" r:id="rId16"/>
    <p:sldId id="265" r:id="rId17"/>
    <p:sldId id="274" r:id="rId18"/>
    <p:sldId id="300" r:id="rId19"/>
    <p:sldId id="301" r:id="rId20"/>
    <p:sldId id="302" r:id="rId21"/>
    <p:sldId id="277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Nunito" panose="020B0604020202020204" charset="0"/>
      <p:regular r:id="rId28"/>
      <p:bold r:id="rId29"/>
      <p:italic r:id="rId30"/>
      <p:boldItalic r:id="rId31"/>
    </p:embeddedFont>
    <p:embeddedFont>
      <p:font typeface="Walter Turncoat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DFB9461-E5AC-47F8-8AA6-5BF79E793501}">
  <a:tblStyle styleId="{9DFB9461-E5AC-47F8-8AA6-5BF79E7935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96B3EC-8770-4C4F-981F-48A8244F383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4" autoAdjust="0"/>
    <p:restoredTop sz="94660"/>
  </p:normalViewPr>
  <p:slideViewPr>
    <p:cSldViewPr>
      <p:cViewPr>
        <p:scale>
          <a:sx n="100" d="100"/>
          <a:sy n="100" d="100"/>
        </p:scale>
        <p:origin x="-73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39821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ba14ada1b7_1_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ba14ada1b7_1_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66608" y="152400"/>
            <a:ext cx="597861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23325" y="793100"/>
            <a:ext cx="4497300" cy="35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408764" y="2591125"/>
            <a:ext cx="1690607" cy="2184456"/>
            <a:chOff x="7408764" y="2591125"/>
            <a:chExt cx="1690607" cy="2184456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7995213" y="4383200"/>
              <a:ext cx="593753" cy="392380"/>
              <a:chOff x="7995213" y="4383200"/>
              <a:chExt cx="593753" cy="39238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52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" name="Google Shape;15;p2"/>
              <p:cNvSpPr/>
              <p:nvPr/>
            </p:nvSpPr>
            <p:spPr>
              <a:xfrm flipH="1">
                <a:off x="84573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6" name="Google Shape;16;p2"/>
            <p:cNvSpPr/>
            <p:nvPr/>
          </p:nvSpPr>
          <p:spPr>
            <a:xfrm rot="1286208">
              <a:off x="8683842" y="4116954"/>
              <a:ext cx="383408" cy="248348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" name="Google Shape;17;p2"/>
            <p:cNvSpPr/>
            <p:nvPr/>
          </p:nvSpPr>
          <p:spPr>
            <a:xfrm rot="7382472">
              <a:off x="7425676" y="4045949"/>
              <a:ext cx="383364" cy="248319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" name="Google Shape;18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16146" y="2591125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8291550" y="37679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02284" y="37804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2699884">
              <a:off x="7991638" y="3650470"/>
              <a:ext cx="524796" cy="5847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" name="Google Shape;22;p2"/>
          <p:cNvGrpSpPr/>
          <p:nvPr/>
        </p:nvGrpSpPr>
        <p:grpSpPr>
          <a:xfrm>
            <a:off x="174105" y="3016343"/>
            <a:ext cx="1561058" cy="1763848"/>
            <a:chOff x="174105" y="3016343"/>
            <a:chExt cx="1561058" cy="1763848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878674" y="4387822"/>
              <a:ext cx="477532" cy="392369"/>
              <a:chOff x="3019540" y="1608452"/>
              <a:chExt cx="440488" cy="361931"/>
            </a:xfrm>
          </p:grpSpPr>
          <p:sp>
            <p:nvSpPr>
              <p:cNvPr id="24" name="Google Shape;24;p2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5" name="Google Shape;25;p2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26" name="Google Shape;2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327482" y="3016343"/>
              <a:ext cx="1407681" cy="1459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2"/>
            <p:cNvSpPr/>
            <p:nvPr/>
          </p:nvSpPr>
          <p:spPr>
            <a:xfrm rot="-10145659">
              <a:off x="200227" y="39366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" name="Google Shape;28;p2"/>
            <p:cNvSpPr/>
            <p:nvPr/>
          </p:nvSpPr>
          <p:spPr>
            <a:xfrm flipH="1">
              <a:off x="1077809" y="34433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1394530" y="34185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3"/>
          <p:cNvGrpSpPr/>
          <p:nvPr/>
        </p:nvGrpSpPr>
        <p:grpSpPr>
          <a:xfrm>
            <a:off x="7423694" y="2798737"/>
            <a:ext cx="1617944" cy="1829054"/>
            <a:chOff x="7423694" y="2798737"/>
            <a:chExt cx="1617944" cy="1829054"/>
          </a:xfrm>
        </p:grpSpPr>
        <p:grpSp>
          <p:nvGrpSpPr>
            <p:cNvPr id="32" name="Google Shape;32;p3"/>
            <p:cNvGrpSpPr/>
            <p:nvPr/>
          </p:nvGrpSpPr>
          <p:grpSpPr>
            <a:xfrm flipH="1">
              <a:off x="7859537" y="4235422"/>
              <a:ext cx="477532" cy="392369"/>
              <a:chOff x="3019540" y="1608452"/>
              <a:chExt cx="440488" cy="361931"/>
            </a:xfrm>
          </p:grpSpPr>
          <p:sp>
            <p:nvSpPr>
              <p:cNvPr id="33" name="Google Shape;33;p3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" name="Google Shape;34;p3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35" name="Google Shape;35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423694" y="2798737"/>
              <a:ext cx="1541746" cy="1505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36;p3"/>
            <p:cNvSpPr/>
            <p:nvPr/>
          </p:nvSpPr>
          <p:spPr>
            <a:xfrm rot="10145659" flipH="1">
              <a:off x="8744442" y="37842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" name="Google Shape;37;p3"/>
            <p:cNvSpPr/>
            <p:nvPr/>
          </p:nvSpPr>
          <p:spPr>
            <a:xfrm>
              <a:off x="8145101" y="35195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7846505" y="34947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p3"/>
          <p:cNvGrpSpPr/>
          <p:nvPr/>
        </p:nvGrpSpPr>
        <p:grpSpPr>
          <a:xfrm>
            <a:off x="234989" y="2839988"/>
            <a:ext cx="1635537" cy="1783192"/>
            <a:chOff x="234989" y="2839988"/>
            <a:chExt cx="1635537" cy="1783192"/>
          </a:xfrm>
        </p:grpSpPr>
        <p:grpSp>
          <p:nvGrpSpPr>
            <p:cNvPr id="40" name="Google Shape;40;p3"/>
            <p:cNvGrpSpPr/>
            <p:nvPr/>
          </p:nvGrpSpPr>
          <p:grpSpPr>
            <a:xfrm>
              <a:off x="782412" y="4230800"/>
              <a:ext cx="593753" cy="392380"/>
              <a:chOff x="7919013" y="4383200"/>
              <a:chExt cx="593753" cy="392380"/>
            </a:xfrm>
          </p:grpSpPr>
          <p:sp>
            <p:nvSpPr>
              <p:cNvPr id="41" name="Google Shape;41;p3"/>
              <p:cNvSpPr/>
              <p:nvPr/>
            </p:nvSpPr>
            <p:spPr>
              <a:xfrm>
                <a:off x="79190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2" name="Google Shape;42;p3"/>
              <p:cNvSpPr/>
              <p:nvPr/>
            </p:nvSpPr>
            <p:spPr>
              <a:xfrm flipH="1">
                <a:off x="83811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43" name="Google Shape;43;p3"/>
            <p:cNvSpPr/>
            <p:nvPr/>
          </p:nvSpPr>
          <p:spPr>
            <a:xfrm rot="-8639560">
              <a:off x="305426" y="3422808"/>
              <a:ext cx="383356" cy="248314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4" name="Google Shape;44;p3"/>
            <p:cNvSpPr/>
            <p:nvPr/>
          </p:nvSpPr>
          <p:spPr>
            <a:xfrm rot="8639560" flipH="1">
              <a:off x="1450801" y="3422808"/>
              <a:ext cx="383356" cy="248314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45" name="Google Shape;45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4989" y="2839988"/>
              <a:ext cx="1598465" cy="1464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46;p3"/>
            <p:cNvSpPr/>
            <p:nvPr/>
          </p:nvSpPr>
          <p:spPr>
            <a:xfrm>
              <a:off x="1154950" y="36155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65684" y="36280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937638" y="3714775"/>
              <a:ext cx="264300" cy="2643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" name="Google Shape;4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6608" y="152400"/>
            <a:ext cx="597861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"/>
          <p:cNvSpPr txBox="1">
            <a:spLocks noGrp="1"/>
          </p:cNvSpPr>
          <p:nvPr>
            <p:ph type="ctrTitle"/>
          </p:nvPr>
        </p:nvSpPr>
        <p:spPr>
          <a:xfrm>
            <a:off x="2332650" y="1867225"/>
            <a:ext cx="4478700" cy="10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2332650" y="2971775"/>
            <a:ext cx="4478700" cy="30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4513" y="275719"/>
            <a:ext cx="4757423" cy="455196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1821650" y="1014450"/>
            <a:ext cx="3672000" cy="311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➜"/>
              <a:defRPr i="1">
                <a:solidFill>
                  <a:schemeClr val="dk1"/>
                </a:solidFill>
              </a:defRPr>
            </a:lvl1pPr>
            <a:lvl2pPr marL="914400" lvl="1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2pPr>
            <a:lvl3pPr marL="1371600" lvl="2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3pPr>
            <a:lvl4pPr marL="1828800" lvl="3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4pPr>
            <a:lvl5pPr marL="2286000" lvl="4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5pPr>
            <a:lvl6pPr marL="2743200" lvl="5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6pPr>
            <a:lvl7pPr marL="3200400" lvl="6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i="1">
                <a:solidFill>
                  <a:schemeClr val="dk1"/>
                </a:solidFill>
              </a:defRPr>
            </a:lvl7pPr>
            <a:lvl8pPr marL="3657600" lvl="7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i="1">
                <a:solidFill>
                  <a:schemeClr val="dk1"/>
                </a:solidFill>
              </a:defRPr>
            </a:lvl8pPr>
            <a:lvl9pPr marL="4114800" lvl="8" indent="-381000" algn="ctr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Char char="■"/>
              <a:defRPr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4"/>
          <p:cNvSpPr txBox="1"/>
          <p:nvPr/>
        </p:nvSpPr>
        <p:spPr>
          <a:xfrm>
            <a:off x="2679000" y="2757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  <a:endParaRPr sz="9600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6" name="Google Shape;56;p4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" name="Google Shape;57;p4"/>
          <p:cNvGrpSpPr/>
          <p:nvPr/>
        </p:nvGrpSpPr>
        <p:grpSpPr>
          <a:xfrm>
            <a:off x="6077345" y="2421525"/>
            <a:ext cx="1652587" cy="2191979"/>
            <a:chOff x="6077345" y="2421525"/>
            <a:chExt cx="1652587" cy="2191979"/>
          </a:xfrm>
        </p:grpSpPr>
        <p:sp>
          <p:nvSpPr>
            <p:cNvPr id="58" name="Google Shape;58;p4"/>
            <p:cNvSpPr/>
            <p:nvPr/>
          </p:nvSpPr>
          <p:spPr>
            <a:xfrm rot="-9402089">
              <a:off x="6110823" y="3129898"/>
              <a:ext cx="383368" cy="248322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59" name="Google Shape;59;p4"/>
            <p:cNvGrpSpPr/>
            <p:nvPr/>
          </p:nvGrpSpPr>
          <p:grpSpPr>
            <a:xfrm flipH="1">
              <a:off x="6683849" y="4221134"/>
              <a:ext cx="477532" cy="392369"/>
              <a:chOff x="4104022" y="1595273"/>
              <a:chExt cx="440488" cy="361931"/>
            </a:xfrm>
          </p:grpSpPr>
          <p:sp>
            <p:nvSpPr>
              <p:cNvPr id="60" name="Google Shape;60;p4"/>
              <p:cNvSpPr/>
              <p:nvPr/>
            </p:nvSpPr>
            <p:spPr>
              <a:xfrm flipH="1">
                <a:off x="4423085" y="159527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1" name="Google Shape;61;p4"/>
              <p:cNvSpPr/>
              <p:nvPr/>
            </p:nvSpPr>
            <p:spPr>
              <a:xfrm flipH="1">
                <a:off x="4104022" y="159527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62" name="Google Shape;62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46671" y="2421525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Google Shape;63;p4"/>
            <p:cNvSpPr/>
            <p:nvPr/>
          </p:nvSpPr>
          <p:spPr>
            <a:xfrm rot="10145659" flipH="1">
              <a:off x="7432735" y="3653264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4" name="Google Shape;64;p4"/>
            <p:cNvSpPr/>
            <p:nvPr/>
          </p:nvSpPr>
          <p:spPr>
            <a:xfrm>
              <a:off x="6833395" y="3388622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6534799" y="3363823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1" name="Google Shape;71;p5"/>
          <p:cNvGrpSpPr/>
          <p:nvPr/>
        </p:nvGrpSpPr>
        <p:grpSpPr>
          <a:xfrm>
            <a:off x="7351600" y="2783674"/>
            <a:ext cx="1613838" cy="1779823"/>
            <a:chOff x="7351600" y="2783674"/>
            <a:chExt cx="1613838" cy="1779823"/>
          </a:xfrm>
        </p:grpSpPr>
        <p:grpSp>
          <p:nvGrpSpPr>
            <p:cNvPr id="72" name="Google Shape;72;p5"/>
            <p:cNvGrpSpPr/>
            <p:nvPr/>
          </p:nvGrpSpPr>
          <p:grpSpPr>
            <a:xfrm flipH="1">
              <a:off x="7859537" y="4171128"/>
              <a:ext cx="477532" cy="392369"/>
              <a:chOff x="3019540" y="1549146"/>
              <a:chExt cx="440488" cy="361931"/>
            </a:xfrm>
          </p:grpSpPr>
          <p:sp>
            <p:nvSpPr>
              <p:cNvPr id="73" name="Google Shape;73;p5"/>
              <p:cNvSpPr/>
              <p:nvPr/>
            </p:nvSpPr>
            <p:spPr>
              <a:xfrm flipH="1">
                <a:off x="3338602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4" name="Google Shape;74;p5"/>
              <p:cNvSpPr/>
              <p:nvPr/>
            </p:nvSpPr>
            <p:spPr>
              <a:xfrm flipH="1">
                <a:off x="3019540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75" name="Google Shape;75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51600" y="2783674"/>
              <a:ext cx="1457782" cy="14839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5"/>
            <p:cNvSpPr/>
            <p:nvPr/>
          </p:nvSpPr>
          <p:spPr>
            <a:xfrm rot="10145659" flipH="1">
              <a:off x="8668242" y="38604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7" name="Google Shape;77;p5"/>
            <p:cNvSpPr/>
            <p:nvPr/>
          </p:nvSpPr>
          <p:spPr>
            <a:xfrm>
              <a:off x="8068901" y="35957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770305" y="35709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93063" y="885825"/>
            <a:ext cx="3603500" cy="373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147438" y="1314450"/>
            <a:ext cx="3603500" cy="353855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1488450" y="24307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body" idx="1"/>
          </p:nvPr>
        </p:nvSpPr>
        <p:spPr>
          <a:xfrm>
            <a:off x="1693075" y="16184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2"/>
          </p:nvPr>
        </p:nvSpPr>
        <p:spPr>
          <a:xfrm>
            <a:off x="4939924" y="13136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" name="Google Shape;86;p6"/>
          <p:cNvGrpSpPr/>
          <p:nvPr/>
        </p:nvGrpSpPr>
        <p:grpSpPr>
          <a:xfrm>
            <a:off x="7863411" y="2967400"/>
            <a:ext cx="1420590" cy="1275975"/>
            <a:chOff x="7863411" y="2967400"/>
            <a:chExt cx="1420590" cy="1275975"/>
          </a:xfrm>
        </p:grpSpPr>
        <p:grpSp>
          <p:nvGrpSpPr>
            <p:cNvPr id="87" name="Google Shape;87;p6"/>
            <p:cNvGrpSpPr/>
            <p:nvPr/>
          </p:nvGrpSpPr>
          <p:grpSpPr>
            <a:xfrm>
              <a:off x="8277250" y="3881444"/>
              <a:ext cx="440488" cy="361931"/>
              <a:chOff x="8277250" y="3881444"/>
              <a:chExt cx="440488" cy="36193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8277250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9" name="Google Shape;89;p6"/>
              <p:cNvSpPr/>
              <p:nvPr/>
            </p:nvSpPr>
            <p:spPr>
              <a:xfrm>
                <a:off x="8596313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0" name="Google Shape;9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63411" y="2967400"/>
              <a:ext cx="1420590" cy="9824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6"/>
            <p:cNvSpPr/>
            <p:nvPr/>
          </p:nvSpPr>
          <p:spPr>
            <a:xfrm>
              <a:off x="8535376" y="3335872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8236780" y="3311073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6"/>
          <p:cNvGrpSpPr/>
          <p:nvPr/>
        </p:nvGrpSpPr>
        <p:grpSpPr>
          <a:xfrm>
            <a:off x="-207150" y="2962110"/>
            <a:ext cx="1286833" cy="1586084"/>
            <a:chOff x="-207150" y="2962110"/>
            <a:chExt cx="1286833" cy="1586084"/>
          </a:xfrm>
        </p:grpSpPr>
        <p:grpSp>
          <p:nvGrpSpPr>
            <p:cNvPr id="94" name="Google Shape;94;p6"/>
            <p:cNvGrpSpPr/>
            <p:nvPr/>
          </p:nvGrpSpPr>
          <p:grpSpPr>
            <a:xfrm>
              <a:off x="120475" y="4186263"/>
              <a:ext cx="547675" cy="361931"/>
              <a:chOff x="120475" y="4186263"/>
              <a:chExt cx="547675" cy="361931"/>
            </a:xfrm>
          </p:grpSpPr>
          <p:sp>
            <p:nvSpPr>
              <p:cNvPr id="95" name="Google Shape;95;p6"/>
              <p:cNvSpPr/>
              <p:nvPr/>
            </p:nvSpPr>
            <p:spPr>
              <a:xfrm>
                <a:off x="12047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6" name="Google Shape;96;p6"/>
              <p:cNvSpPr/>
              <p:nvPr/>
            </p:nvSpPr>
            <p:spPr>
              <a:xfrm flipH="1">
                <a:off x="54672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7" name="Google Shape;97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207150" y="2962110"/>
              <a:ext cx="1286833" cy="13052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6"/>
            <p:cNvSpPr/>
            <p:nvPr/>
          </p:nvSpPr>
          <p:spPr>
            <a:xfrm rot="10576116">
              <a:off x="213730" y="3649426"/>
              <a:ext cx="145541" cy="14604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 rot="10598995">
              <a:off x="532326" y="3669443"/>
              <a:ext cx="127326" cy="13220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 rot="2878168">
              <a:off x="140003" y="3477827"/>
              <a:ext cx="592515" cy="66012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2"/>
          </p:nvPr>
        </p:nvSpPr>
        <p:spPr>
          <a:xfrm>
            <a:off x="2671075" y="12716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7"/>
          <p:cNvSpPr txBox="1">
            <a:spLocks noGrp="1"/>
          </p:cNvSpPr>
          <p:nvPr>
            <p:ph type="body" idx="3"/>
          </p:nvPr>
        </p:nvSpPr>
        <p:spPr>
          <a:xfrm>
            <a:off x="4794026" y="12716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108" name="Google Shape;108;p7"/>
          <p:cNvGrpSpPr/>
          <p:nvPr/>
        </p:nvGrpSpPr>
        <p:grpSpPr>
          <a:xfrm>
            <a:off x="7403272" y="2876096"/>
            <a:ext cx="1631625" cy="1782785"/>
            <a:chOff x="7403272" y="2876096"/>
            <a:chExt cx="1631625" cy="1782785"/>
          </a:xfrm>
        </p:grpSpPr>
        <p:sp>
          <p:nvSpPr>
            <p:cNvPr id="109" name="Google Shape;109;p7"/>
            <p:cNvSpPr/>
            <p:nvPr/>
          </p:nvSpPr>
          <p:spPr>
            <a:xfrm rot="5652216" flipH="1">
              <a:off x="7426337" y="4025462"/>
              <a:ext cx="250048" cy="27859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0" name="Google Shape;110;p7"/>
            <p:cNvSpPr/>
            <p:nvPr/>
          </p:nvSpPr>
          <p:spPr>
            <a:xfrm rot="682371">
              <a:off x="8759823" y="3818276"/>
              <a:ext cx="250059" cy="278610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1" name="Google Shape;111;p7"/>
            <p:cNvSpPr/>
            <p:nvPr/>
          </p:nvSpPr>
          <p:spPr>
            <a:xfrm>
              <a:off x="7919513" y="4266500"/>
              <a:ext cx="131637" cy="392380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" name="Google Shape;112;p7"/>
            <p:cNvSpPr/>
            <p:nvPr/>
          </p:nvSpPr>
          <p:spPr>
            <a:xfrm flipH="1">
              <a:off x="8381628" y="4266500"/>
              <a:ext cx="131637" cy="392380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13" name="Google Shape;113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45529" y="2876096"/>
              <a:ext cx="1541746" cy="1505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7"/>
            <p:cNvSpPr/>
            <p:nvPr/>
          </p:nvSpPr>
          <p:spPr>
            <a:xfrm rot="-372207">
              <a:off x="8259436" y="3705061"/>
              <a:ext cx="146088" cy="146598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 rot="-335960">
              <a:off x="7958498" y="3711971"/>
              <a:ext cx="127095" cy="13196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8101006" y="3969538"/>
              <a:ext cx="139200" cy="2073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Round">
  <p:cSld name="TITLE_ONLY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168" y="199525"/>
            <a:ext cx="7222809" cy="479157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9"/>
          <p:cNvSpPr txBox="1">
            <a:spLocks noGrp="1"/>
          </p:cNvSpPr>
          <p:nvPr>
            <p:ph type="title"/>
          </p:nvPr>
        </p:nvSpPr>
        <p:spPr>
          <a:xfrm>
            <a:off x="1345400" y="774100"/>
            <a:ext cx="46410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5" name="Google Shape;135;p9"/>
          <p:cNvGrpSpPr/>
          <p:nvPr/>
        </p:nvGrpSpPr>
        <p:grpSpPr>
          <a:xfrm>
            <a:off x="7342057" y="3031993"/>
            <a:ext cx="1613321" cy="1704313"/>
            <a:chOff x="7342057" y="3031993"/>
            <a:chExt cx="1613321" cy="1704313"/>
          </a:xfrm>
        </p:grpSpPr>
        <p:sp>
          <p:nvSpPr>
            <p:cNvPr id="136" name="Google Shape;136;p9"/>
            <p:cNvSpPr/>
            <p:nvPr/>
          </p:nvSpPr>
          <p:spPr>
            <a:xfrm>
              <a:off x="7655725" y="4421975"/>
              <a:ext cx="278600" cy="30005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7" name="Google Shape;137;p9"/>
            <p:cNvSpPr/>
            <p:nvPr/>
          </p:nvSpPr>
          <p:spPr>
            <a:xfrm>
              <a:off x="8085538" y="4374375"/>
              <a:ext cx="121425" cy="361931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38" name="Google Shape;138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42057" y="3031993"/>
              <a:ext cx="1407681" cy="1459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9"/>
            <p:cNvSpPr/>
            <p:nvPr/>
          </p:nvSpPr>
          <p:spPr>
            <a:xfrm>
              <a:off x="8073651" y="356444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7775055" y="353964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9"/>
            <p:cNvSpPr/>
            <p:nvPr/>
          </p:nvSpPr>
          <p:spPr>
            <a:xfrm rot="-702395">
              <a:off x="8679665" y="3633972"/>
              <a:ext cx="250050" cy="278600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0" name="Google Shape;160;p11"/>
          <p:cNvGrpSpPr/>
          <p:nvPr/>
        </p:nvGrpSpPr>
        <p:grpSpPr>
          <a:xfrm>
            <a:off x="329788" y="4081200"/>
            <a:ext cx="8484419" cy="1041759"/>
            <a:chOff x="329788" y="4081200"/>
            <a:chExt cx="8484419" cy="1041759"/>
          </a:xfrm>
        </p:grpSpPr>
        <p:sp>
          <p:nvSpPr>
            <p:cNvPr id="161" name="Google Shape;161;p11"/>
            <p:cNvSpPr/>
            <p:nvPr/>
          </p:nvSpPr>
          <p:spPr>
            <a:xfrm flipH="1">
              <a:off x="248317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2" name="Google Shape;162;p11"/>
            <p:cNvSpPr/>
            <p:nvPr/>
          </p:nvSpPr>
          <p:spPr>
            <a:xfrm flipH="1">
              <a:off x="2290603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3" name="Google Shape;163;p11"/>
            <p:cNvSpPr/>
            <p:nvPr/>
          </p:nvSpPr>
          <p:spPr>
            <a:xfrm>
              <a:off x="5013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" name="Google Shape;164;p11"/>
            <p:cNvSpPr/>
            <p:nvPr/>
          </p:nvSpPr>
          <p:spPr>
            <a:xfrm flipH="1">
              <a:off x="758564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5" name="Google Shape;165;p11"/>
            <p:cNvSpPr/>
            <p:nvPr/>
          </p:nvSpPr>
          <p:spPr>
            <a:xfrm>
              <a:off x="1274015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6" name="Google Shape;166;p11"/>
            <p:cNvSpPr/>
            <p:nvPr/>
          </p:nvSpPr>
          <p:spPr>
            <a:xfrm>
              <a:off x="1517285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7" name="Google Shape;167;p11"/>
            <p:cNvSpPr/>
            <p:nvPr/>
          </p:nvSpPr>
          <p:spPr>
            <a:xfrm>
              <a:off x="31942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8" name="Google Shape;168;p11"/>
            <p:cNvSpPr/>
            <p:nvPr/>
          </p:nvSpPr>
          <p:spPr>
            <a:xfrm>
              <a:off x="33466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9" name="Google Shape;169;p11"/>
            <p:cNvSpPr/>
            <p:nvPr/>
          </p:nvSpPr>
          <p:spPr>
            <a:xfrm>
              <a:off x="4121250" y="4918525"/>
              <a:ext cx="242250" cy="122750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" name="Google Shape;170;p11"/>
            <p:cNvSpPr/>
            <p:nvPr/>
          </p:nvSpPr>
          <p:spPr>
            <a:xfrm flipH="1">
              <a:off x="39485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1" name="Google Shape;171;p11"/>
            <p:cNvSpPr/>
            <p:nvPr/>
          </p:nvSpPr>
          <p:spPr>
            <a:xfrm>
              <a:off x="828499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2" name="Google Shape;172;p11"/>
            <p:cNvSpPr/>
            <p:nvPr/>
          </p:nvSpPr>
          <p:spPr>
            <a:xfrm>
              <a:off x="495839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3" name="Google Shape;173;p11"/>
            <p:cNvSpPr/>
            <p:nvPr/>
          </p:nvSpPr>
          <p:spPr>
            <a:xfrm flipH="1">
              <a:off x="5893602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" name="Google Shape;174;p11"/>
            <p:cNvSpPr/>
            <p:nvPr/>
          </p:nvSpPr>
          <p:spPr>
            <a:xfrm flipH="1">
              <a:off x="570102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5" name="Google Shape;175;p11"/>
            <p:cNvSpPr/>
            <p:nvPr/>
          </p:nvSpPr>
          <p:spPr>
            <a:xfrm>
              <a:off x="47791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6" name="Google Shape;176;p11"/>
            <p:cNvSpPr/>
            <p:nvPr/>
          </p:nvSpPr>
          <p:spPr>
            <a:xfrm flipH="1">
              <a:off x="8479339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7" name="Google Shape;177;p11"/>
            <p:cNvSpPr/>
            <p:nvPr/>
          </p:nvSpPr>
          <p:spPr>
            <a:xfrm>
              <a:off x="6413178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8" name="Google Shape;178;p11"/>
            <p:cNvSpPr/>
            <p:nvPr/>
          </p:nvSpPr>
          <p:spPr>
            <a:xfrm>
              <a:off x="665644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9" name="Google Shape;179;p11"/>
            <p:cNvSpPr/>
            <p:nvPr/>
          </p:nvSpPr>
          <p:spPr>
            <a:xfrm rot="-772385" flipH="1">
              <a:off x="7297125" y="4931449"/>
              <a:ext cx="242258" cy="122754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0" name="Google Shape;180;p11"/>
            <p:cNvSpPr/>
            <p:nvPr/>
          </p:nvSpPr>
          <p:spPr>
            <a:xfrm>
              <a:off x="7637737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1" name="Google Shape;1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556830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1564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88383" y="4278497"/>
              <a:ext cx="653153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761275" y="4278497"/>
              <a:ext cx="667508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292421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30067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1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077315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1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29788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1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550488" y="4276104"/>
              <a:ext cx="667508" cy="679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1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213935" y="4276104"/>
              <a:ext cx="741676" cy="679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11"/>
            <p:cNvSpPr/>
            <p:nvPr/>
          </p:nvSpPr>
          <p:spPr>
            <a:xfrm>
              <a:off x="4896942" y="4662673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4755021" y="4650887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8426917" y="4646004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8284996" y="4634218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1583030" y="4529911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1441108" y="4518125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1"/>
            <p:cNvSpPr/>
            <p:nvPr/>
          </p:nvSpPr>
          <p:spPr>
            <a:xfrm flipH="1">
              <a:off x="5767046" y="457731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 flipH="1">
              <a:off x="5918283" y="456553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 flipH="1">
              <a:off x="3228777" y="460236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 flipH="1">
              <a:off x="3380014" y="459058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 rot="-311666">
              <a:off x="4096754" y="46304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 rot="-392198">
              <a:off x="3942938" y="46344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 rot="-311666">
              <a:off x="6638372" y="4644749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 rot="-392198">
              <a:off x="6484557" y="4648745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 rot="-311666">
              <a:off x="7699854" y="46458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1"/>
            <p:cNvSpPr/>
            <p:nvPr/>
          </p:nvSpPr>
          <p:spPr>
            <a:xfrm rot="-392198">
              <a:off x="7546038" y="46498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1"/>
            <p:cNvSpPr/>
            <p:nvPr/>
          </p:nvSpPr>
          <p:spPr>
            <a:xfrm rot="-311666">
              <a:off x="2463316" y="46057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1"/>
            <p:cNvSpPr/>
            <p:nvPr/>
          </p:nvSpPr>
          <p:spPr>
            <a:xfrm rot="-392198">
              <a:off x="2309500" y="46097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1"/>
            <p:cNvSpPr/>
            <p:nvPr/>
          </p:nvSpPr>
          <p:spPr>
            <a:xfrm rot="-311666">
              <a:off x="747579" y="4675687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1"/>
            <p:cNvSpPr/>
            <p:nvPr/>
          </p:nvSpPr>
          <p:spPr>
            <a:xfrm rot="-392198">
              <a:off x="593763" y="4679682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1"/>
            <p:cNvSpPr/>
            <p:nvPr/>
          </p:nvSpPr>
          <p:spPr>
            <a:xfrm rot="1498374">
              <a:off x="4099383" y="4682386"/>
              <a:ext cx="123962" cy="1381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2" name="Google Shape;212;p11"/>
            <p:cNvSpPr/>
            <p:nvPr/>
          </p:nvSpPr>
          <p:spPr>
            <a:xfrm rot="2700242">
              <a:off x="579912" y="4640102"/>
              <a:ext cx="251162" cy="279858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3" name="Google Shape;213;p11"/>
            <p:cNvSpPr/>
            <p:nvPr/>
          </p:nvSpPr>
          <p:spPr>
            <a:xfrm>
              <a:off x="2328621" y="4644669"/>
              <a:ext cx="170700" cy="170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6533530" y="4690100"/>
              <a:ext cx="122700" cy="122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7620925" y="4750629"/>
              <a:ext cx="75900" cy="105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USTOM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>
            <a:spLocks noGrp="1"/>
          </p:cNvSpPr>
          <p:nvPr>
            <p:ph type="ctrTitle"/>
          </p:nvPr>
        </p:nvSpPr>
        <p:spPr>
          <a:xfrm>
            <a:off x="2123728" y="339502"/>
            <a:ext cx="4497300" cy="35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 err="1" smtClean="0">
                <a:latin typeface="Walter Turncoat" panose="020B0604020202020204" charset="0"/>
              </a:rPr>
              <a:t>Savanorystės</a:t>
            </a:r>
            <a:r>
              <a:rPr lang="lt-LT" dirty="0">
                <a:latin typeface="Walter Turncoat" panose="020B0604020202020204" charset="0"/>
              </a:rPr>
              <a:t> </a:t>
            </a:r>
            <a:r>
              <a:rPr lang="lt-LT" dirty="0" smtClean="0">
                <a:latin typeface="Walter Turncoat" panose="020B0604020202020204" charset="0"/>
              </a:rPr>
              <a:t>projekto veiklų apžvalga</a:t>
            </a:r>
            <a:endParaRPr dirty="0">
              <a:latin typeface="Walter Turncoat" panose="020B0604020202020204" charset="0"/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3220683" y="3795886"/>
            <a:ext cx="352839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Parengė Aurelija </a:t>
            </a:r>
            <a:r>
              <a:rPr lang="lt-LT" dirty="0" err="1" smtClean="0">
                <a:solidFill>
                  <a:schemeClr val="tx1"/>
                </a:solidFill>
              </a:rPr>
              <a:t>Jonikaitė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Pristatymui savanorės\145880203_2958670657746022_4506250474316197166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7" b="6135"/>
          <a:stretch/>
        </p:blipFill>
        <p:spPr bwMode="auto">
          <a:xfrm>
            <a:off x="2555776" y="334108"/>
            <a:ext cx="4176464" cy="458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86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Pristatymui savanorės\146478830_1074912286345047_835206238442692997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68" y="258333"/>
            <a:ext cx="3463255" cy="461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8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"/>
          <p:cNvSpPr txBox="1">
            <a:spLocks noGrp="1"/>
          </p:cNvSpPr>
          <p:nvPr>
            <p:ph type="ctrTitle" idx="4294967295"/>
          </p:nvPr>
        </p:nvSpPr>
        <p:spPr>
          <a:xfrm>
            <a:off x="2040375" y="2151725"/>
            <a:ext cx="5063100" cy="81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600" dirty="0" smtClean="0"/>
              <a:t>Mokytojų, kurių grupėse </a:t>
            </a:r>
            <a:r>
              <a:rPr lang="lt-LT" sz="3600" dirty="0" err="1" smtClean="0"/>
              <a:t>savanoriavo</a:t>
            </a:r>
            <a:r>
              <a:rPr lang="lt-LT" sz="3600" dirty="0" smtClean="0"/>
              <a:t> </a:t>
            </a:r>
            <a:r>
              <a:rPr lang="lt-LT" sz="3600" dirty="0" err="1" smtClean="0"/>
              <a:t>Viktoriia</a:t>
            </a:r>
            <a:r>
              <a:rPr lang="lt-LT" sz="3600" dirty="0" smtClean="0"/>
              <a:t>, komentarai:</a:t>
            </a:r>
            <a:endParaRPr sz="3600" dirty="0"/>
          </a:p>
        </p:txBody>
      </p:sp>
      <p:sp>
        <p:nvSpPr>
          <p:cNvPr id="264" name="Google Shape;264;p19"/>
          <p:cNvSpPr/>
          <p:nvPr/>
        </p:nvSpPr>
        <p:spPr>
          <a:xfrm>
            <a:off x="4572730" y="596117"/>
            <a:ext cx="1270110" cy="1287020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65" name="Google Shape;265;p19"/>
          <p:cNvSpPr/>
          <p:nvPr/>
        </p:nvSpPr>
        <p:spPr>
          <a:xfrm rot="1473044">
            <a:off x="3417912" y="1238722"/>
            <a:ext cx="742605" cy="72336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66" name="Google Shape;266;p19"/>
          <p:cNvSpPr/>
          <p:nvPr/>
        </p:nvSpPr>
        <p:spPr>
          <a:xfrm>
            <a:off x="4327079" y="473125"/>
            <a:ext cx="325095" cy="31590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67" name="Google Shape;267;p19"/>
          <p:cNvSpPr/>
          <p:nvPr/>
        </p:nvSpPr>
        <p:spPr>
          <a:xfrm rot="2486868">
            <a:off x="4118016" y="1906598"/>
            <a:ext cx="231308" cy="22477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68" name="Google Shape;268;p19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/>
      <p:bldP spid="264" grpId="0" animBg="1"/>
      <p:bldP spid="2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"/>
          <p:cNvSpPr txBox="1">
            <a:spLocks noGrp="1"/>
          </p:cNvSpPr>
          <p:nvPr>
            <p:ph type="body" idx="1"/>
          </p:nvPr>
        </p:nvSpPr>
        <p:spPr>
          <a:xfrm>
            <a:off x="1547664" y="1563638"/>
            <a:ext cx="2880320" cy="33123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/>
            <a:r>
              <a:rPr lang="lt-LT" sz="1800" dirty="0" smtClean="0"/>
              <a:t>„Bandė vesti ryto ratą, gana sėkmingai“; „Darėsi priemonę veiklai „Parink tinkamą kamštelį ir užsuk“; „Organizavo menine veiklą tema: „Žvėreliai žiemą“; „padeda aprengti vaikus  ruošiantis į lauką“.</a:t>
            </a:r>
          </a:p>
          <a:p>
            <a:pPr marL="342900" indent="-342900"/>
            <a:endParaRPr dirty="0"/>
          </a:p>
        </p:txBody>
      </p:sp>
      <p:sp>
        <p:nvSpPr>
          <p:cNvPr id="275" name="Google Shape;275;p20"/>
          <p:cNvSpPr txBox="1">
            <a:spLocks noGrp="1"/>
          </p:cNvSpPr>
          <p:nvPr>
            <p:ph type="body" idx="2"/>
          </p:nvPr>
        </p:nvSpPr>
        <p:spPr>
          <a:xfrm>
            <a:off x="4644008" y="1059582"/>
            <a:ext cx="2736304" cy="33123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/>
            <a:r>
              <a:rPr lang="lt-LT" sz="1800" dirty="0" smtClean="0"/>
              <a:t>„Savanorės </a:t>
            </a:r>
            <a:r>
              <a:rPr lang="lt-LT" sz="1800" dirty="0" err="1" smtClean="0"/>
              <a:t>Viktoriios</a:t>
            </a:r>
            <a:r>
              <a:rPr lang="lt-LT" sz="1800" dirty="0" smtClean="0"/>
              <a:t> darbą grupėje vertinu puikiai. Pradžioje ji daugiau stebėjo klausinėjo apie vaikus. Dabar visada pasiteirauja, kokia dabar savaitės tema, pasiūlo savo idėjų veiklai“.</a:t>
            </a:r>
            <a:endParaRPr sz="1800" dirty="0"/>
          </a:p>
        </p:txBody>
      </p:sp>
      <p:sp>
        <p:nvSpPr>
          <p:cNvPr id="276" name="Google Shape;276;p20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1547664" y="1491630"/>
            <a:ext cx="2808311" cy="3016070"/>
          </a:xfrm>
        </p:spPr>
        <p:txBody>
          <a:bodyPr/>
          <a:lstStyle/>
          <a:p>
            <a:r>
              <a:rPr lang="lt-LT" dirty="0" smtClean="0"/>
              <a:t>„Yra padariusi keletą priemonių veikloms ir pati jas vedusi. Džiugu, kad pati </a:t>
            </a:r>
            <a:r>
              <a:rPr lang="lt-LT" dirty="0" err="1" smtClean="0"/>
              <a:t>Viktoriia</a:t>
            </a:r>
            <a:r>
              <a:rPr lang="lt-LT" dirty="0" smtClean="0"/>
              <a:t> stengiasi atsakyti vaikams lietuviškai. Jei kas neaišku, visada klausia“.</a:t>
            </a:r>
            <a:endParaRPr lang="en-US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lt-LT" dirty="0" smtClean="0"/>
              <a:t>Grupėje jaučiasi pilnateisė narė, o ne stebėtoja.</a:t>
            </a:r>
            <a:endParaRPr lang="en-US" dirty="0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2381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95536" y="1779662"/>
            <a:ext cx="6167100" cy="396300"/>
          </a:xfrm>
        </p:spPr>
        <p:txBody>
          <a:bodyPr/>
          <a:lstStyle/>
          <a:p>
            <a:r>
              <a:rPr lang="lt-LT" dirty="0"/>
              <a:t>„Tikrai labai maloni ir draugiška mergina. Kai kažko paprašai padėti – ji su mielu noru padeda, tik aišku reikia pasakyti“.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"/>
          <p:cNvSpPr txBox="1">
            <a:spLocks noGrp="1"/>
          </p:cNvSpPr>
          <p:nvPr>
            <p:ph type="title"/>
          </p:nvPr>
        </p:nvSpPr>
        <p:spPr>
          <a:xfrm>
            <a:off x="3679650" y="646438"/>
            <a:ext cx="3484638" cy="17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 smtClean="0"/>
              <a:t>Atliktas tyrimas/apklausa,</a:t>
            </a:r>
            <a:endParaRPr dirty="0"/>
          </a:p>
        </p:txBody>
      </p:sp>
      <p:sp>
        <p:nvSpPr>
          <p:cNvPr id="291" name="Google Shape;291;p22"/>
          <p:cNvSpPr txBox="1">
            <a:spLocks noGrp="1"/>
          </p:cNvSpPr>
          <p:nvPr>
            <p:ph type="body" idx="1"/>
          </p:nvPr>
        </p:nvSpPr>
        <p:spPr>
          <a:xfrm>
            <a:off x="3679650" y="1563638"/>
            <a:ext cx="3484638" cy="22065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spcAft>
                <a:spcPts val="800"/>
              </a:spcAft>
            </a:pPr>
            <a:r>
              <a:rPr lang="lt-LT" sz="1800" dirty="0" smtClean="0"/>
              <a:t>Siekiant: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lt-LT" sz="1400" dirty="0"/>
              <a:t>I</a:t>
            </a:r>
            <a:r>
              <a:rPr lang="lt-LT" sz="1400" dirty="0" smtClean="0"/>
              <a:t>šsiaiškinti kas anot mūsų </a:t>
            </a:r>
            <a:r>
              <a:rPr lang="lt-LT" sz="1400" dirty="0"/>
              <a:t>organizacijos pedagogų </a:t>
            </a:r>
            <a:r>
              <a:rPr lang="lt-LT" sz="1400" dirty="0" smtClean="0"/>
              <a:t>yra </a:t>
            </a:r>
            <a:r>
              <a:rPr lang="lt-LT" sz="1400" dirty="0" err="1" smtClean="0"/>
              <a:t>savanorystė</a:t>
            </a:r>
            <a:r>
              <a:rPr lang="lt-LT" sz="1400" dirty="0" smtClean="0"/>
              <a:t>.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lt-LT" sz="1400" dirty="0" smtClean="0"/>
              <a:t> Koks turi būti savanoris.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lt-LT" sz="1400" dirty="0"/>
              <a:t> </a:t>
            </a:r>
            <a:r>
              <a:rPr lang="lt-LT" sz="1400" dirty="0" smtClean="0"/>
              <a:t>Kaip turi atrodyti </a:t>
            </a:r>
            <a:r>
              <a:rPr lang="lt-LT" sz="1400" dirty="0" err="1" smtClean="0"/>
              <a:t>savanorystė</a:t>
            </a:r>
            <a:r>
              <a:rPr lang="lt-LT" sz="1400" dirty="0" smtClean="0"/>
              <a:t>.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lt-LT" sz="1400" dirty="0" smtClean="0"/>
              <a:t>Bei buvo siekiama gauti pedagogų rekomendacijas (pasiūlymai, projektai ir </a:t>
            </a:r>
            <a:r>
              <a:rPr lang="lt-LT" sz="1400" dirty="0" err="1" smtClean="0"/>
              <a:t>t.t</a:t>
            </a:r>
            <a:r>
              <a:rPr lang="lt-LT" sz="1400" dirty="0" smtClean="0"/>
              <a:t>.), į kuriuos galėtume pritraukti, prisidėti savanorę </a:t>
            </a:r>
            <a:r>
              <a:rPr lang="lt-LT" sz="1400" dirty="0" err="1" smtClean="0"/>
              <a:t>Viktoriią</a:t>
            </a:r>
            <a:r>
              <a:rPr lang="lt-LT" sz="1400" dirty="0" smtClean="0"/>
              <a:t>.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endParaRPr lang="lt-LT" sz="1800" dirty="0" smtClean="0"/>
          </a:p>
          <a:p>
            <a:pPr marL="0" indent="0">
              <a:spcAft>
                <a:spcPts val="800"/>
              </a:spcAft>
              <a:buNone/>
            </a:pPr>
            <a:endParaRPr sz="1800" dirty="0"/>
          </a:p>
        </p:txBody>
      </p:sp>
      <p:pic>
        <p:nvPicPr>
          <p:cNvPr id="292" name="Google Shape;292;p22"/>
          <p:cNvPicPr preferRelativeResize="0"/>
          <p:nvPr/>
        </p:nvPicPr>
        <p:blipFill rotWithShape="1">
          <a:blip r:embed="rId3">
            <a:alphaModFix/>
          </a:blip>
          <a:srcRect l="34905" r="15236"/>
          <a:stretch/>
        </p:blipFill>
        <p:spPr>
          <a:xfrm>
            <a:off x="274350" y="290625"/>
            <a:ext cx="3405300" cy="4551300"/>
          </a:xfrm>
          <a:prstGeom prst="roundRect">
            <a:avLst>
              <a:gd name="adj" fmla="val 3654"/>
            </a:avLst>
          </a:prstGeom>
          <a:noFill/>
          <a:ln>
            <a:noFill/>
          </a:ln>
        </p:spPr>
      </p:pic>
      <p:sp>
        <p:nvSpPr>
          <p:cNvPr id="293" name="Google Shape;293;p22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835" y="529223"/>
            <a:ext cx="4497786" cy="4199021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1"/>
          <p:cNvSpPr txBox="1">
            <a:spLocks noGrp="1"/>
          </p:cNvSpPr>
          <p:nvPr>
            <p:ph type="body" idx="4294967295"/>
          </p:nvPr>
        </p:nvSpPr>
        <p:spPr>
          <a:xfrm>
            <a:off x="755576" y="1177988"/>
            <a:ext cx="3744416" cy="39655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indent="-171450"/>
            <a:r>
              <a:rPr lang="lt-LT" sz="1400" dirty="0"/>
              <a:t>Manau, kad </a:t>
            </a:r>
            <a:r>
              <a:rPr lang="lt-LT" sz="1400" dirty="0" err="1"/>
              <a:t>savanorystė</a:t>
            </a:r>
            <a:r>
              <a:rPr lang="lt-LT" sz="1400" dirty="0"/>
              <a:t>, tai žmogaus noras išbandyti save, atrasti teisingą kelią, kuriuo norima eiti. Tai patirtis, kurios prireikia įvairiose gyvenimo situacijose. Tai gal siekis atkreipti per save bendruomenės ar net visuomenės dėmesį į kažkokią problemą</a:t>
            </a:r>
            <a:r>
              <a:rPr lang="lt-LT" sz="1400" dirty="0" smtClean="0"/>
              <a:t>.</a:t>
            </a:r>
          </a:p>
          <a:p>
            <a:pPr marL="0" indent="0">
              <a:buNone/>
            </a:pPr>
            <a:endParaRPr lang="lt-LT" sz="1400" dirty="0" smtClean="0"/>
          </a:p>
          <a:p>
            <a:pPr marL="171450" indent="-171450"/>
            <a:r>
              <a:rPr lang="lt-LT" sz="1400" dirty="0"/>
              <a:t>Tai, įvairaus amžiaus žmonių, laisva valia skiriamas laikas, patirtis, visuomenės naudai, už kurį negauna </a:t>
            </a:r>
            <a:r>
              <a:rPr lang="lt-LT" sz="1400" dirty="0" smtClean="0"/>
              <a:t>atlyginimo.</a:t>
            </a:r>
          </a:p>
          <a:p>
            <a:pPr marL="171450" indent="-171450"/>
            <a:endParaRPr lang="lt-LT" sz="1400" dirty="0"/>
          </a:p>
          <a:p>
            <a:pPr marL="171450" indent="-171450"/>
            <a:r>
              <a:rPr lang="lt-LT" sz="1400" dirty="0"/>
              <a:t>Neatlyginamai atliekama veikla visuomenės gerovės </a:t>
            </a:r>
            <a:r>
              <a:rPr lang="lt-LT" sz="1400" dirty="0" smtClean="0"/>
              <a:t>labui.</a:t>
            </a:r>
          </a:p>
          <a:p>
            <a:pPr marL="171450" indent="-171450"/>
            <a:endParaRPr lang="lt-LT" sz="1400" dirty="0"/>
          </a:p>
          <a:p>
            <a:pPr marL="171450" indent="-171450"/>
            <a:r>
              <a:rPr lang="en-US" sz="1400" dirty="0" err="1"/>
              <a:t>Nuoširdus</a:t>
            </a:r>
            <a:r>
              <a:rPr lang="en-US" sz="1400" dirty="0"/>
              <a:t> </a:t>
            </a:r>
            <a:r>
              <a:rPr lang="en-US" sz="1400" dirty="0" err="1"/>
              <a:t>kokio</a:t>
            </a:r>
            <a:r>
              <a:rPr lang="en-US" sz="1400" dirty="0"/>
              <a:t> </a:t>
            </a:r>
            <a:r>
              <a:rPr lang="en-US" sz="1400" dirty="0" err="1"/>
              <a:t>nors</a:t>
            </a:r>
            <a:r>
              <a:rPr lang="en-US" sz="1400" dirty="0"/>
              <a:t> </a:t>
            </a:r>
            <a:r>
              <a:rPr lang="en-US" sz="1400" dirty="0" err="1"/>
              <a:t>darbo</a:t>
            </a:r>
            <a:r>
              <a:rPr lang="en-US" sz="1400" dirty="0"/>
              <a:t> </a:t>
            </a:r>
            <a:r>
              <a:rPr lang="en-US" sz="1400" dirty="0" err="1"/>
              <a:t>atlikimas</a:t>
            </a:r>
            <a:r>
              <a:rPr lang="en-US" sz="1400" dirty="0"/>
              <a:t> tam </a:t>
            </a:r>
            <a:r>
              <a:rPr lang="en-US" sz="1400" dirty="0" err="1"/>
              <a:t>tikroje</a:t>
            </a:r>
            <a:r>
              <a:rPr lang="en-US" sz="1400" dirty="0"/>
              <a:t> </a:t>
            </a:r>
            <a:r>
              <a:rPr lang="en-US" sz="1400" dirty="0" err="1"/>
              <a:t>įstaigoje</a:t>
            </a:r>
            <a:r>
              <a:rPr lang="en-US" sz="1400" dirty="0"/>
              <a:t>.</a:t>
            </a:r>
            <a:endParaRPr lang="lt-LT" sz="1400" dirty="0" smtClean="0"/>
          </a:p>
          <a:p>
            <a:pPr marL="171450" indent="-171450"/>
            <a:endParaRPr lang="lt-LT" sz="1100" dirty="0" smtClean="0"/>
          </a:p>
          <a:p>
            <a:pPr marL="0" lvl="0" indent="0">
              <a:buNone/>
            </a:pPr>
            <a:endParaRPr lang="lt-LT" sz="1100" dirty="0"/>
          </a:p>
          <a:p>
            <a:pPr marL="0" lvl="0" indent="0">
              <a:buNone/>
            </a:pPr>
            <a:endParaRPr lang="lt-LT" sz="1100" dirty="0" smtClean="0"/>
          </a:p>
          <a:p>
            <a:pPr marL="0" lvl="0" indent="0">
              <a:buNone/>
            </a:pPr>
            <a:endParaRPr lang="lt-LT" sz="1100" dirty="0"/>
          </a:p>
          <a:p>
            <a:pPr marL="0" lvl="0" indent="0">
              <a:buNone/>
            </a:pPr>
            <a:endParaRPr lang="lt-LT" sz="1100" dirty="0" smtClean="0"/>
          </a:p>
          <a:p>
            <a:pPr marL="0" lvl="0" indent="0">
              <a:buNone/>
            </a:pPr>
            <a:endParaRPr lang="lt-LT" sz="1100" dirty="0"/>
          </a:p>
        </p:txBody>
      </p:sp>
      <p:sp>
        <p:nvSpPr>
          <p:cNvPr id="401" name="Google Shape;401;p3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402" name="Google Shape;402;p31"/>
          <p:cNvGrpSpPr/>
          <p:nvPr/>
        </p:nvGrpSpPr>
        <p:grpSpPr>
          <a:xfrm>
            <a:off x="5037338" y="373572"/>
            <a:ext cx="2119546" cy="4396359"/>
            <a:chOff x="5037338" y="373572"/>
            <a:chExt cx="2119546" cy="4396359"/>
          </a:xfrm>
        </p:grpSpPr>
        <p:sp>
          <p:nvSpPr>
            <p:cNvPr id="403" name="Google Shape;403;p31"/>
            <p:cNvSpPr/>
            <p:nvPr/>
          </p:nvSpPr>
          <p:spPr>
            <a:xfrm>
              <a:off x="5037338" y="373572"/>
              <a:ext cx="2119546" cy="4396359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5884825" y="4493184"/>
              <a:ext cx="422999" cy="150972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1"/>
            <p:cNvSpPr/>
            <p:nvPr/>
          </p:nvSpPr>
          <p:spPr>
            <a:xfrm>
              <a:off x="5424125" y="529223"/>
              <a:ext cx="83354" cy="83354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5892692" y="538664"/>
              <a:ext cx="408837" cy="64493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aveikslėlis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t="7230" r="-2168" b="9619"/>
          <a:stretch/>
        </p:blipFill>
        <p:spPr>
          <a:xfrm>
            <a:off x="5065153" y="771550"/>
            <a:ext cx="2102372" cy="3528392"/>
          </a:xfrm>
          <a:prstGeom prst="rect">
            <a:avLst/>
          </a:prstGeom>
        </p:spPr>
      </p:pic>
      <p:sp>
        <p:nvSpPr>
          <p:cNvPr id="6" name="Stačiakampis 5"/>
          <p:cNvSpPr/>
          <p:nvPr/>
        </p:nvSpPr>
        <p:spPr>
          <a:xfrm>
            <a:off x="5148064" y="2283718"/>
            <a:ext cx="1872208" cy="2520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grpSp>
        <p:nvGrpSpPr>
          <p:cNvPr id="3" name="Google Shape;402;p31"/>
          <p:cNvGrpSpPr/>
          <p:nvPr/>
        </p:nvGrpSpPr>
        <p:grpSpPr>
          <a:xfrm>
            <a:off x="5424125" y="373571"/>
            <a:ext cx="2119546" cy="4396359"/>
            <a:chOff x="5037338" y="373572"/>
            <a:chExt cx="2119546" cy="4396359"/>
          </a:xfrm>
        </p:grpSpPr>
        <p:sp>
          <p:nvSpPr>
            <p:cNvPr id="4" name="Google Shape;403;p31"/>
            <p:cNvSpPr/>
            <p:nvPr/>
          </p:nvSpPr>
          <p:spPr>
            <a:xfrm>
              <a:off x="5037338" y="373572"/>
              <a:ext cx="2119546" cy="4396359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4;p31"/>
            <p:cNvSpPr/>
            <p:nvPr/>
          </p:nvSpPr>
          <p:spPr>
            <a:xfrm>
              <a:off x="5884825" y="4493184"/>
              <a:ext cx="422999" cy="150972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5;p31"/>
            <p:cNvSpPr/>
            <p:nvPr/>
          </p:nvSpPr>
          <p:spPr>
            <a:xfrm>
              <a:off x="5424125" y="529223"/>
              <a:ext cx="83354" cy="83354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6;p31"/>
            <p:cNvSpPr/>
            <p:nvPr/>
          </p:nvSpPr>
          <p:spPr>
            <a:xfrm>
              <a:off x="5892692" y="538664"/>
              <a:ext cx="408837" cy="64493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aveikslėlis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t="7230" r="-2168" b="9619"/>
          <a:stretch/>
        </p:blipFill>
        <p:spPr>
          <a:xfrm>
            <a:off x="5451906" y="807554"/>
            <a:ext cx="2102372" cy="3528392"/>
          </a:xfrm>
          <a:prstGeom prst="rect">
            <a:avLst/>
          </a:prstGeom>
        </p:spPr>
      </p:pic>
      <p:sp>
        <p:nvSpPr>
          <p:cNvPr id="9" name="Stačiakampis 8"/>
          <p:cNvSpPr/>
          <p:nvPr/>
        </p:nvSpPr>
        <p:spPr>
          <a:xfrm>
            <a:off x="5451906" y="3147814"/>
            <a:ext cx="142435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oogle Shape;39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339" y="529223"/>
            <a:ext cx="4497786" cy="419902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00;p31"/>
          <p:cNvSpPr txBox="1">
            <a:spLocks/>
          </p:cNvSpPr>
          <p:nvPr/>
        </p:nvSpPr>
        <p:spPr>
          <a:xfrm>
            <a:off x="1187624" y="541993"/>
            <a:ext cx="3744416" cy="396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71450" indent="-171450"/>
            <a:endParaRPr lang="lt-LT" sz="1100" dirty="0" smtClean="0"/>
          </a:p>
          <a:p>
            <a:pPr marL="0" indent="0">
              <a:buFont typeface="Nunito"/>
              <a:buNone/>
            </a:pPr>
            <a:endParaRPr lang="lt-LT" sz="1100" dirty="0" smtClean="0"/>
          </a:p>
          <a:p>
            <a:pPr marL="0" indent="0">
              <a:buFont typeface="Nunito"/>
              <a:buNone/>
            </a:pPr>
            <a:endParaRPr lang="lt-LT" sz="1100" dirty="0" smtClean="0"/>
          </a:p>
          <a:p>
            <a:pPr marL="0" indent="0">
              <a:buFont typeface="Nunito"/>
              <a:buNone/>
            </a:pPr>
            <a:endParaRPr lang="lt-LT" sz="1100" dirty="0" smtClean="0"/>
          </a:p>
          <a:p>
            <a:pPr marL="171450" indent="-171450"/>
            <a:r>
              <a:rPr lang="lt-LT" sz="1100" dirty="0" smtClean="0"/>
              <a:t> </a:t>
            </a:r>
            <a:r>
              <a:rPr lang="lt-LT" sz="1100" dirty="0"/>
              <a:t>A</a:t>
            </a:r>
            <a:r>
              <a:rPr lang="lt-LT" sz="1100" dirty="0" smtClean="0"/>
              <a:t>ktyvus</a:t>
            </a:r>
            <a:r>
              <a:rPr lang="lt-LT" sz="1100" dirty="0"/>
              <a:t>, domėtis savo </a:t>
            </a:r>
            <a:r>
              <a:rPr lang="lt-LT" sz="1100" dirty="0" err="1"/>
              <a:t>savanoriavimo</a:t>
            </a:r>
            <a:r>
              <a:rPr lang="lt-LT" sz="1100" dirty="0"/>
              <a:t> objekto </a:t>
            </a:r>
            <a:r>
              <a:rPr lang="lt-LT" sz="1100" dirty="0" smtClean="0"/>
              <a:t>aktualijomis.</a:t>
            </a:r>
          </a:p>
          <a:p>
            <a:r>
              <a:rPr lang="en-US" sz="1100" dirty="0" err="1"/>
              <a:t>Bendraujantis</a:t>
            </a:r>
            <a:r>
              <a:rPr lang="en-US" sz="1100" dirty="0"/>
              <a:t>, </a:t>
            </a:r>
            <a:r>
              <a:rPr lang="en-US" sz="1100" dirty="0" err="1"/>
              <a:t>rūpestingas</a:t>
            </a:r>
            <a:r>
              <a:rPr lang="en-US" sz="1100" dirty="0"/>
              <a:t>, </a:t>
            </a:r>
            <a:r>
              <a:rPr lang="en-US" sz="1100" dirty="0" err="1"/>
              <a:t>paprastas</a:t>
            </a:r>
            <a:r>
              <a:rPr lang="en-US" sz="1100" dirty="0"/>
              <a:t>, </a:t>
            </a:r>
            <a:r>
              <a:rPr lang="en-US" sz="1100" dirty="0" err="1"/>
              <a:t>empatiškas</a:t>
            </a:r>
            <a:r>
              <a:rPr lang="en-US" sz="1100" dirty="0"/>
              <a:t>...</a:t>
            </a:r>
          </a:p>
          <a:p>
            <a:r>
              <a:rPr lang="en-US" sz="1100" dirty="0" err="1"/>
              <a:t>Komunikabilus</a:t>
            </a:r>
            <a:r>
              <a:rPr lang="en-US" sz="1100" dirty="0"/>
              <a:t>, </a:t>
            </a:r>
            <a:r>
              <a:rPr lang="en-US" sz="1100" dirty="0" err="1"/>
              <a:t>atviras</a:t>
            </a:r>
            <a:r>
              <a:rPr lang="en-US" sz="1100" dirty="0"/>
              <a:t>, </a:t>
            </a:r>
            <a:r>
              <a:rPr lang="en-US" sz="1100" dirty="0" err="1"/>
              <a:t>žingeidus</a:t>
            </a:r>
            <a:r>
              <a:rPr lang="en-US" sz="1100" dirty="0"/>
              <a:t>, </a:t>
            </a:r>
            <a:r>
              <a:rPr lang="en-US" sz="1100" dirty="0" err="1"/>
              <a:t>draugiškas</a:t>
            </a:r>
            <a:endParaRPr lang="en-US" sz="1100" dirty="0"/>
          </a:p>
          <a:p>
            <a:r>
              <a:rPr lang="lt-LT" sz="1100" dirty="0"/>
              <a:t>Tai žmogus motyvuotas, gebantis prisitaikyti, norintis tobulėti, apsisprendęs skirti savo laiką, žinias, gebėjimus visuomeninei veiklai.</a:t>
            </a:r>
          </a:p>
          <a:p>
            <a:r>
              <a:rPr lang="lt-LT" sz="1100" dirty="0"/>
              <a:t>Sąžiningas, darbštus</a:t>
            </a:r>
          </a:p>
          <a:p>
            <a:r>
              <a:rPr lang="lt-LT" sz="1100" dirty="0" err="1"/>
              <a:t>Atsakingas,dėmesingas,paslaugus</a:t>
            </a:r>
            <a:r>
              <a:rPr lang="lt-LT" sz="1100" dirty="0"/>
              <a:t> ir darbštus.</a:t>
            </a:r>
          </a:p>
          <a:p>
            <a:r>
              <a:rPr lang="lt-LT" sz="1100" dirty="0" err="1"/>
              <a:t>Empatiškas</a:t>
            </a:r>
            <a:r>
              <a:rPr lang="lt-LT" sz="1100" dirty="0"/>
              <a:t>, visada pasirengęs padėti, komunikabilus.</a:t>
            </a:r>
          </a:p>
          <a:p>
            <a:r>
              <a:rPr lang="lt-LT" sz="1100" dirty="0"/>
              <a:t>Savanoris, tai -asmuo, pasirinkęs atiduoti savo laiką ir jėgas visuomenei ir jos reikmėms.</a:t>
            </a:r>
          </a:p>
          <a:p>
            <a:r>
              <a:rPr lang="lt-LT" sz="1100" dirty="0"/>
              <a:t>Turintis laiko, noro , tinkamos kompetencijos pasirinktam darbui atlikti.</a:t>
            </a:r>
          </a:p>
          <a:p>
            <a:r>
              <a:rPr lang="lt-LT" sz="1100" dirty="0"/>
              <a:t>Aktyvus, žingeidus, turintis tvirtą savo nuomonę, draugiškas, visapusiškas, bendraujantis</a:t>
            </a:r>
          </a:p>
          <a:p>
            <a:r>
              <a:rPr lang="lt-LT" sz="1100" dirty="0"/>
              <a:t>Komunikabilus, atsakingas, iniciatyvus.</a:t>
            </a:r>
          </a:p>
          <a:p>
            <a:r>
              <a:rPr lang="lt-LT" sz="1100" dirty="0"/>
              <a:t>Rūpestingas, supratingas, bendraujantis</a:t>
            </a:r>
          </a:p>
          <a:p>
            <a:pPr marL="171450" indent="-171450"/>
            <a:endParaRPr lang="lt-LT" sz="1100" dirty="0" smtClean="0"/>
          </a:p>
          <a:p>
            <a:pPr marL="0" indent="0">
              <a:buFont typeface="Nunito"/>
              <a:buNone/>
            </a:pPr>
            <a:endParaRPr lang="lt-LT" sz="1100" dirty="0"/>
          </a:p>
        </p:txBody>
      </p:sp>
    </p:spTree>
    <p:extLst>
      <p:ext uri="{BB962C8B-B14F-4D97-AF65-F5344CB8AC3E}">
        <p14:creationId xmlns:p14="http://schemas.microsoft.com/office/powerpoint/2010/main" val="253613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grpSp>
        <p:nvGrpSpPr>
          <p:cNvPr id="3" name="Google Shape;402;p31"/>
          <p:cNvGrpSpPr/>
          <p:nvPr/>
        </p:nvGrpSpPr>
        <p:grpSpPr>
          <a:xfrm>
            <a:off x="5903662" y="388443"/>
            <a:ext cx="2119546" cy="4396359"/>
            <a:chOff x="5037338" y="373572"/>
            <a:chExt cx="2119546" cy="4396359"/>
          </a:xfrm>
        </p:grpSpPr>
        <p:sp>
          <p:nvSpPr>
            <p:cNvPr id="4" name="Google Shape;403;p31"/>
            <p:cNvSpPr/>
            <p:nvPr/>
          </p:nvSpPr>
          <p:spPr>
            <a:xfrm>
              <a:off x="5037338" y="373572"/>
              <a:ext cx="2119546" cy="4396359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4;p31"/>
            <p:cNvSpPr/>
            <p:nvPr/>
          </p:nvSpPr>
          <p:spPr>
            <a:xfrm>
              <a:off x="5884825" y="4493184"/>
              <a:ext cx="422999" cy="150972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5;p31"/>
            <p:cNvSpPr/>
            <p:nvPr/>
          </p:nvSpPr>
          <p:spPr>
            <a:xfrm>
              <a:off x="5424125" y="529223"/>
              <a:ext cx="83354" cy="83354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6;p31"/>
            <p:cNvSpPr/>
            <p:nvPr/>
          </p:nvSpPr>
          <p:spPr>
            <a:xfrm>
              <a:off x="5892692" y="538664"/>
              <a:ext cx="408837" cy="64493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Google Shape;399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29223"/>
            <a:ext cx="5652120" cy="434678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400;p31"/>
          <p:cNvSpPr txBox="1">
            <a:spLocks/>
          </p:cNvSpPr>
          <p:nvPr/>
        </p:nvSpPr>
        <p:spPr>
          <a:xfrm>
            <a:off x="1187624" y="804418"/>
            <a:ext cx="3744416" cy="396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None/>
            </a:pPr>
            <a:endParaRPr lang="lt-LT" sz="1100" dirty="0" smtClean="0"/>
          </a:p>
          <a:p>
            <a:pPr marL="0" indent="0">
              <a:buFont typeface="Nunito"/>
              <a:buNone/>
            </a:pPr>
            <a:endParaRPr lang="lt-LT" sz="1100" dirty="0" smtClean="0"/>
          </a:p>
          <a:p>
            <a:pPr marL="0" indent="0">
              <a:buFont typeface="Nunito"/>
              <a:buNone/>
            </a:pPr>
            <a:endParaRPr lang="lt-LT" sz="1100" dirty="0" smtClean="0"/>
          </a:p>
          <a:p>
            <a:pPr marL="0" indent="0">
              <a:buFont typeface="Nunito"/>
              <a:buNone/>
            </a:pPr>
            <a:endParaRPr lang="lt-LT" sz="1100" dirty="0" smtClean="0"/>
          </a:p>
          <a:p>
            <a:pPr marL="0" indent="0">
              <a:buFont typeface="Nunito"/>
              <a:buNone/>
            </a:pPr>
            <a:endParaRPr lang="lt-LT" sz="1100" dirty="0" smtClean="0"/>
          </a:p>
          <a:p>
            <a:pPr marL="0" indent="0">
              <a:buFont typeface="Nunito"/>
              <a:buNone/>
            </a:pPr>
            <a:endParaRPr lang="lt-LT" sz="1100" dirty="0"/>
          </a:p>
        </p:txBody>
      </p:sp>
      <p:pic>
        <p:nvPicPr>
          <p:cNvPr id="12" name="Paveikslėlis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8" b="18663"/>
          <a:stretch/>
        </p:blipFill>
        <p:spPr>
          <a:xfrm>
            <a:off x="5902875" y="804418"/>
            <a:ext cx="2119546" cy="3576563"/>
          </a:xfrm>
          <a:prstGeom prst="rect">
            <a:avLst/>
          </a:prstGeom>
        </p:spPr>
      </p:pic>
      <p:sp>
        <p:nvSpPr>
          <p:cNvPr id="13" name="Google Shape;400;p31"/>
          <p:cNvSpPr txBox="1">
            <a:spLocks/>
          </p:cNvSpPr>
          <p:nvPr/>
        </p:nvSpPr>
        <p:spPr>
          <a:xfrm>
            <a:off x="179512" y="762732"/>
            <a:ext cx="4752528" cy="396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lt-LT" sz="1100" dirty="0" smtClean="0"/>
              <a:t>Tiesiog miela pagalba:) Turbūt ir taip akivaizdu, kad žmogui pasirinkta veikla labai patinka, jei jau jis pasirinko </a:t>
            </a:r>
            <a:r>
              <a:rPr lang="lt-LT" sz="1100" dirty="0" err="1"/>
              <a:t>savanorystę</a:t>
            </a:r>
            <a:r>
              <a:rPr lang="lt-LT" sz="1100" dirty="0"/>
              <a:t>. Tad jis </a:t>
            </a:r>
            <a:r>
              <a:rPr lang="lt-LT" sz="1100" dirty="0" err="1"/>
              <a:t>savanoriauja</a:t>
            </a:r>
            <a:r>
              <a:rPr lang="lt-LT" sz="1100" dirty="0"/>
              <a:t> su malonumu ir užsidegimu.</a:t>
            </a:r>
          </a:p>
          <a:p>
            <a:r>
              <a:rPr lang="lt-LT" sz="1100" dirty="0"/>
              <a:t>Padėti tiesioginiame darbe, taip pat </a:t>
            </a:r>
            <a:r>
              <a:rPr lang="lt-LT" sz="1100" dirty="0" err="1"/>
              <a:t>įnesti</a:t>
            </a:r>
            <a:r>
              <a:rPr lang="lt-LT" sz="1100" dirty="0"/>
              <a:t> naujų sumanymų, idėjų.</a:t>
            </a:r>
          </a:p>
          <a:p>
            <a:r>
              <a:rPr lang="lt-LT" sz="1100" dirty="0" err="1"/>
              <a:t>Savanorystė</a:t>
            </a:r>
            <a:r>
              <a:rPr lang="lt-LT" sz="1100" dirty="0"/>
              <a:t> ugdymo įstaigoje-tai pagalba su vaikais veiklose.</a:t>
            </a:r>
          </a:p>
          <a:p>
            <a:r>
              <a:rPr lang="lt-LT" sz="1100" dirty="0" smtClean="0"/>
              <a:t>Noriai </a:t>
            </a:r>
            <a:r>
              <a:rPr lang="lt-LT" sz="1100" dirty="0"/>
              <a:t>pasirengęs padėti </a:t>
            </a:r>
            <a:r>
              <a:rPr lang="lt-LT" sz="1100" dirty="0" err="1"/>
              <a:t>kitiems,atsakingai</a:t>
            </a:r>
            <a:r>
              <a:rPr lang="lt-LT" sz="1100" dirty="0"/>
              <a:t> ir laisva valia atliekantis užduotis ne savo </a:t>
            </a:r>
            <a:r>
              <a:rPr lang="lt-LT" sz="1100" dirty="0" err="1"/>
              <a:t>gerbūviui,o</a:t>
            </a:r>
            <a:r>
              <a:rPr lang="lt-LT" sz="1100" dirty="0"/>
              <a:t> dėl kitų gerovės.</a:t>
            </a:r>
          </a:p>
          <a:p>
            <a:r>
              <a:rPr lang="lt-LT" sz="1100" dirty="0"/>
              <a:t>Kai po ,,</a:t>
            </a:r>
            <a:r>
              <a:rPr lang="lt-LT" sz="1100" dirty="0" err="1"/>
              <a:t>savanoriavimo</a:t>
            </a:r>
            <a:r>
              <a:rPr lang="lt-LT" sz="1100" dirty="0"/>
              <a:t>“ tiek savanoriui, tiek padėjusiajam būtų gera viduje.</a:t>
            </a:r>
          </a:p>
          <a:p>
            <a:r>
              <a:rPr lang="lt-LT" sz="1100" dirty="0"/>
              <a:t>Savanorius suprantu, kaip pagalbininkus įvairioje veikloje, taip pat ir ugdyme.</a:t>
            </a:r>
          </a:p>
          <a:p>
            <a:r>
              <a:rPr lang="lt-LT" sz="1100" dirty="0" err="1"/>
              <a:t>Savanorystė</a:t>
            </a:r>
            <a:r>
              <a:rPr lang="lt-LT" sz="1100" dirty="0"/>
              <a:t> turėtų būti naudinga abiem pusėm, nes priešingu atveju, ji netektų prasmės.</a:t>
            </a:r>
          </a:p>
          <a:p>
            <a:r>
              <a:rPr lang="lt-LT" sz="1100" dirty="0"/>
              <a:t>Galvoju, kad duodamas kitiems, nesvarbu kas tai būtų: žodis, patarimas, daiktas, nuomonė, veikla, parama, slauga ar </a:t>
            </a:r>
            <a:r>
              <a:rPr lang="lt-LT" sz="1100" dirty="0" err="1"/>
              <a:t>pan</a:t>
            </a:r>
            <a:r>
              <a:rPr lang="lt-LT" sz="1100" dirty="0"/>
              <a:t>., nelaukiant atlygio, tai suteikia didelį džiaugsmą pačiam, taip žmogus pats ,, paūgėja", tampa stipresnis.</a:t>
            </a:r>
          </a:p>
          <a:p>
            <a:r>
              <a:rPr lang="lt-LT" sz="1100" dirty="0"/>
              <a:t>Savanoriai turėtų dirbti taip, kad matytųsi darbo rezultatas.</a:t>
            </a:r>
          </a:p>
          <a:p>
            <a:r>
              <a:rPr lang="lt-LT" sz="1100" dirty="0"/>
              <a:t>Manau, turi padėti ten, kur labiausiai reikia pagalbos, kur daug vaikų ir </a:t>
            </a:r>
            <a:r>
              <a:rPr lang="lt-LT" sz="1100" dirty="0" err="1"/>
              <a:t>pan</a:t>
            </a:r>
            <a:r>
              <a:rPr lang="lt-LT" sz="1100" dirty="0"/>
              <a:t>.</a:t>
            </a:r>
          </a:p>
        </p:txBody>
      </p:sp>
      <p:sp>
        <p:nvSpPr>
          <p:cNvPr id="15" name="Stačiakampis 14"/>
          <p:cNvSpPr/>
          <p:nvPr/>
        </p:nvSpPr>
        <p:spPr>
          <a:xfrm>
            <a:off x="6084168" y="2139702"/>
            <a:ext cx="165618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6"/>
          <p:cNvSpPr/>
          <p:nvPr/>
        </p:nvSpPr>
        <p:spPr>
          <a:xfrm>
            <a:off x="607500" y="1083749"/>
            <a:ext cx="6379369" cy="3038991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6"/>
          <p:cNvSpPr txBox="1">
            <a:spLocks noGrp="1"/>
          </p:cNvSpPr>
          <p:nvPr>
            <p:ph type="title"/>
          </p:nvPr>
        </p:nvSpPr>
        <p:spPr>
          <a:xfrm>
            <a:off x="230175" y="233400"/>
            <a:ext cx="10878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Maps</a:t>
            </a:r>
            <a:endParaRPr sz="2400" dirty="0"/>
          </a:p>
        </p:txBody>
      </p:sp>
      <p:sp>
        <p:nvSpPr>
          <p:cNvPr id="333" name="Google Shape;333;p26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34" name="Google Shape;334;p26"/>
          <p:cNvSpPr txBox="1">
            <a:spLocks noGrp="1"/>
          </p:cNvSpPr>
          <p:nvPr>
            <p:ph type="body" idx="4294967295"/>
          </p:nvPr>
        </p:nvSpPr>
        <p:spPr>
          <a:xfrm>
            <a:off x="2258550" y="4615025"/>
            <a:ext cx="4003800" cy="19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/>
              <a:t>Find more maps at </a:t>
            </a:r>
            <a:r>
              <a:rPr lang="en" sz="900" u="sng" dirty="0">
                <a:hlinkClick r:id="rId3"/>
              </a:rPr>
              <a:t>slidescarnival.com/extra-free-resources-icons-and-maps</a:t>
            </a:r>
            <a:endParaRPr sz="900"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900" b="1" dirty="0"/>
          </a:p>
        </p:txBody>
      </p:sp>
      <p:pic>
        <p:nvPicPr>
          <p:cNvPr id="337" name="Google Shape;33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671666" y="1514466"/>
            <a:ext cx="155870" cy="15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941801" y="1672566"/>
            <a:ext cx="155870" cy="15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211960" y="159351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Ukraina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27536" y="1366158"/>
            <a:ext cx="1062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Lietuva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grpSp>
        <p:nvGrpSpPr>
          <p:cNvPr id="3" name="Google Shape;402;p31"/>
          <p:cNvGrpSpPr/>
          <p:nvPr/>
        </p:nvGrpSpPr>
        <p:grpSpPr>
          <a:xfrm>
            <a:off x="5903662" y="388443"/>
            <a:ext cx="2119546" cy="4396359"/>
            <a:chOff x="5037338" y="373572"/>
            <a:chExt cx="2119546" cy="4396359"/>
          </a:xfrm>
        </p:grpSpPr>
        <p:sp>
          <p:nvSpPr>
            <p:cNvPr id="4" name="Google Shape;403;p31"/>
            <p:cNvSpPr/>
            <p:nvPr/>
          </p:nvSpPr>
          <p:spPr>
            <a:xfrm>
              <a:off x="5037338" y="373572"/>
              <a:ext cx="2119546" cy="4396359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4;p31"/>
            <p:cNvSpPr/>
            <p:nvPr/>
          </p:nvSpPr>
          <p:spPr>
            <a:xfrm>
              <a:off x="5884825" y="4493184"/>
              <a:ext cx="422999" cy="150972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5;p31"/>
            <p:cNvSpPr/>
            <p:nvPr/>
          </p:nvSpPr>
          <p:spPr>
            <a:xfrm>
              <a:off x="5424125" y="529223"/>
              <a:ext cx="83354" cy="83354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6;p31"/>
            <p:cNvSpPr/>
            <p:nvPr/>
          </p:nvSpPr>
          <p:spPr>
            <a:xfrm>
              <a:off x="5892692" y="538664"/>
              <a:ext cx="408837" cy="64493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aveikslėlis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8" b="18663"/>
          <a:stretch/>
        </p:blipFill>
        <p:spPr>
          <a:xfrm>
            <a:off x="5902875" y="804418"/>
            <a:ext cx="2119546" cy="3576563"/>
          </a:xfrm>
          <a:prstGeom prst="rect">
            <a:avLst/>
          </a:prstGeom>
        </p:spPr>
      </p:pic>
      <p:sp>
        <p:nvSpPr>
          <p:cNvPr id="9" name="Stačiakampis 8"/>
          <p:cNvSpPr/>
          <p:nvPr/>
        </p:nvSpPr>
        <p:spPr>
          <a:xfrm>
            <a:off x="6084168" y="3219822"/>
            <a:ext cx="1728192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oogle Shape;39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529223"/>
            <a:ext cx="5902875" cy="434678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400;p31"/>
          <p:cNvSpPr txBox="1">
            <a:spLocks/>
          </p:cNvSpPr>
          <p:nvPr/>
        </p:nvSpPr>
        <p:spPr>
          <a:xfrm>
            <a:off x="212106" y="987574"/>
            <a:ext cx="4968552" cy="446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lt-LT" sz="1600" dirty="0"/>
              <a:t>Į vykdomą savaitinį projektą „Seku </a:t>
            </a:r>
            <a:r>
              <a:rPr lang="lt-LT" sz="1600" dirty="0" err="1"/>
              <a:t>seku</a:t>
            </a:r>
            <a:r>
              <a:rPr lang="lt-LT" sz="1600" dirty="0"/>
              <a:t> pasaką</a:t>
            </a:r>
            <a:r>
              <a:rPr lang="lt-LT" sz="1600" dirty="0" smtClean="0"/>
              <a:t>“</a:t>
            </a:r>
            <a:endParaRPr lang="lt-LT" sz="1600" dirty="0"/>
          </a:p>
          <a:p>
            <a:r>
              <a:rPr lang="lt-LT" sz="1600" dirty="0"/>
              <a:t>Norėtųsi didesnio bendravimo su vaikais, organizuotų žaidybines veiklas ar užsiėmimus.</a:t>
            </a:r>
          </a:p>
          <a:p>
            <a:r>
              <a:rPr lang="lt-LT" sz="1600" dirty="0" smtClean="0"/>
              <a:t>Savanorė </a:t>
            </a:r>
            <a:r>
              <a:rPr lang="lt-LT" sz="1600" dirty="0"/>
              <a:t>Viktorija galėtų padėti auklėtojoms organizuoti veiklas darželio kieme, išvykose ( į parką, miškelį, miestą...) kur reikalinga ypatingas atsargumas ir papildomos rankos ir akys</a:t>
            </a:r>
            <a:r>
              <a:rPr lang="lt-LT" sz="1600" dirty="0" smtClean="0"/>
              <a:t>.</a:t>
            </a:r>
            <a:endParaRPr lang="lt-LT" sz="1600" dirty="0"/>
          </a:p>
          <a:p>
            <a:r>
              <a:rPr lang="lt-LT" sz="1600" dirty="0"/>
              <a:t>Būtų puiku, jei parodytų kokią nors veiklą su vaikučiais iš savo patirties ar suorganizuotų kokią nors akciją.</a:t>
            </a:r>
          </a:p>
          <a:p>
            <a:r>
              <a:rPr lang="lt-LT" sz="1600" dirty="0"/>
              <a:t>Turėtų pati pasiūlyti ką geba atlikti, koks jos hobis, ką norėtų dirbti su vaikais.</a:t>
            </a:r>
          </a:p>
          <a:p>
            <a:pPr marL="0" indent="0">
              <a:buNone/>
            </a:pPr>
            <a:endParaRPr lang="lt-LT" sz="1200" dirty="0" smtClean="0"/>
          </a:p>
          <a:p>
            <a:pPr marL="0" indent="0">
              <a:buFont typeface="Nunito"/>
              <a:buNone/>
            </a:pPr>
            <a:endParaRPr lang="lt-LT" sz="1200" dirty="0" smtClean="0"/>
          </a:p>
          <a:p>
            <a:pPr marL="0" indent="0">
              <a:buFont typeface="Nunito"/>
              <a:buNone/>
            </a:pPr>
            <a:endParaRPr lang="lt-LT" sz="1200" dirty="0" smtClean="0"/>
          </a:p>
          <a:p>
            <a:pPr marL="0" indent="0">
              <a:buFont typeface="Nunito"/>
              <a:buNone/>
            </a:pPr>
            <a:endParaRPr lang="lt-LT" sz="1200" dirty="0" smtClean="0"/>
          </a:p>
          <a:p>
            <a:pPr marL="0" indent="0">
              <a:buFont typeface="Nunito"/>
              <a:buNone/>
            </a:pPr>
            <a:endParaRPr lang="lt-LT" sz="1200" dirty="0" smtClean="0"/>
          </a:p>
          <a:p>
            <a:pPr marL="0" indent="0">
              <a:buFont typeface="Nunito"/>
              <a:buNone/>
            </a:pPr>
            <a:endParaRPr lang="lt-LT" sz="1200" dirty="0"/>
          </a:p>
        </p:txBody>
      </p:sp>
    </p:spTree>
    <p:extLst>
      <p:ext uri="{BB962C8B-B14F-4D97-AF65-F5344CB8AC3E}">
        <p14:creationId xmlns:p14="http://schemas.microsoft.com/office/powerpoint/2010/main" val="156339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4"/>
          <p:cNvSpPr txBox="1">
            <a:spLocks noGrp="1"/>
          </p:cNvSpPr>
          <p:nvPr>
            <p:ph type="ctrTitle" idx="4294967295"/>
          </p:nvPr>
        </p:nvSpPr>
        <p:spPr>
          <a:xfrm>
            <a:off x="1359900" y="2504475"/>
            <a:ext cx="6424200" cy="45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Thanks!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439" name="Google Shape;439;p34"/>
          <p:cNvSpPr txBox="1">
            <a:spLocks noGrp="1"/>
          </p:cNvSpPr>
          <p:nvPr>
            <p:ph type="subTitle" idx="4294967295"/>
          </p:nvPr>
        </p:nvSpPr>
        <p:spPr>
          <a:xfrm>
            <a:off x="1359900" y="2995450"/>
            <a:ext cx="6424200" cy="76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accent1"/>
                </a:solidFill>
              </a:rPr>
              <a:t>Any questions</a:t>
            </a:r>
            <a:r>
              <a:rPr lang="en" sz="2200" b="1" dirty="0" smtClean="0">
                <a:solidFill>
                  <a:schemeClr val="accent1"/>
                </a:solidFill>
              </a:rPr>
              <a:t>?</a:t>
            </a:r>
            <a:endParaRPr lang="lt-LT" sz="2200" b="1" dirty="0" smtClean="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Žodis mūsų savanorei </a:t>
            </a:r>
            <a:r>
              <a:rPr lang="lt-LT" sz="2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Viktoriiai</a:t>
            </a:r>
            <a:endParaRPr sz="22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41" name="Google Shape;441;p34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8194" name="Picture 2" descr="C:\Users\Admin\Desktop\Pristatymui savanorės\146141436_740828323508869_4860995115195746237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1" b="21311"/>
          <a:stretch/>
        </p:blipFill>
        <p:spPr bwMode="auto">
          <a:xfrm>
            <a:off x="3419872" y="915565"/>
            <a:ext cx="2249152" cy="14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>
            <a:spLocks noGrp="1"/>
          </p:cNvSpPr>
          <p:nvPr>
            <p:ph type="title"/>
          </p:nvPr>
        </p:nvSpPr>
        <p:spPr>
          <a:xfrm>
            <a:off x="1488450" y="24307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 smtClean="0"/>
              <a:t>Trumpai apie savanorę </a:t>
            </a:r>
            <a:r>
              <a:rPr lang="lt-LT" dirty="0" err="1" smtClean="0"/>
              <a:t>Viktoriia</a:t>
            </a:r>
            <a:endParaRPr dirty="0"/>
          </a:p>
        </p:txBody>
      </p:sp>
      <p:sp>
        <p:nvSpPr>
          <p:cNvPr id="228" name="Google Shape;228;p14"/>
          <p:cNvSpPr txBox="1">
            <a:spLocks noGrp="1"/>
          </p:cNvSpPr>
          <p:nvPr>
            <p:ph type="body" idx="2"/>
          </p:nvPr>
        </p:nvSpPr>
        <p:spPr>
          <a:xfrm>
            <a:off x="4932040" y="915566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lt-LT" sz="2400" dirty="0"/>
              <a:t>Patirtis:</a:t>
            </a:r>
          </a:p>
          <a:p>
            <a:pPr marL="171450" indent="-17145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lt-LT" sz="1200" b="1" dirty="0" smtClean="0"/>
              <a:t>Anglų kalbos </a:t>
            </a:r>
            <a:r>
              <a:rPr lang="lt-LT" sz="1200" b="1" dirty="0" err="1" smtClean="0"/>
              <a:t>tutorė</a:t>
            </a:r>
            <a:endParaRPr lang="lt-LT" sz="1200" b="1" dirty="0" smtClean="0"/>
          </a:p>
          <a:p>
            <a:pPr marL="171450" indent="-17145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lt-LT" sz="1200" b="1" dirty="0" smtClean="0"/>
              <a:t>Anglų kalbos mokytoja privačioje mokykloje ir vaikų centre.</a:t>
            </a:r>
          </a:p>
          <a:p>
            <a:pPr marL="171450" indent="-17145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lt-LT" sz="1200" b="1" dirty="0" smtClean="0"/>
              <a:t>Organizuojant renginius ir veiklas  vaikams gyvenantiems vaikų namuose</a:t>
            </a:r>
          </a:p>
          <a:p>
            <a:pPr marL="171450" indent="-17145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lt-LT" sz="1200" b="1" dirty="0" smtClean="0"/>
              <a:t>Organizuojant renginius studentų stovyklose.</a:t>
            </a:r>
          </a:p>
          <a:p>
            <a:pPr marL="171450" indent="-17145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lt-LT" sz="1200" b="1" dirty="0" smtClean="0"/>
              <a:t>Kuruojant anglų kalbos klubą.</a:t>
            </a:r>
            <a:endParaRPr sz="1200" b="1" dirty="0"/>
          </a:p>
        </p:txBody>
      </p:sp>
      <p:sp>
        <p:nvSpPr>
          <p:cNvPr id="229" name="Google Shape;229;p14"/>
          <p:cNvSpPr txBox="1">
            <a:spLocks noGrp="1"/>
          </p:cNvSpPr>
          <p:nvPr>
            <p:ph type="body" idx="1"/>
          </p:nvPr>
        </p:nvSpPr>
        <p:spPr>
          <a:xfrm>
            <a:off x="1693075" y="16184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ts val="1100"/>
            </a:pPr>
            <a:r>
              <a:rPr lang="lt-LT" sz="1800" dirty="0" err="1" smtClean="0"/>
              <a:t>Viktoriia</a:t>
            </a:r>
            <a:r>
              <a:rPr lang="lt-LT" sz="1800" dirty="0" smtClean="0"/>
              <a:t> </a:t>
            </a:r>
            <a:r>
              <a:rPr lang="lt-LT" sz="1800" dirty="0" err="1" smtClean="0"/>
              <a:t>Zavalna</a:t>
            </a:r>
            <a:r>
              <a:rPr lang="lt-LT" sz="1800" dirty="0" smtClean="0"/>
              <a:t> yra iš Ukrainos, Ivano-</a:t>
            </a:r>
            <a:r>
              <a:rPr lang="lt-LT" sz="1800" dirty="0" err="1" smtClean="0"/>
              <a:t>Frankivsk</a:t>
            </a:r>
            <a:r>
              <a:rPr lang="lt-LT" sz="1800" dirty="0" smtClean="0"/>
              <a:t>.</a:t>
            </a:r>
          </a:p>
          <a:p>
            <a:pPr marL="342900" indent="-342900">
              <a:buClr>
                <a:schemeClr val="dk1"/>
              </a:buClr>
              <a:buSzPts val="1100"/>
            </a:pPr>
            <a:r>
              <a:rPr lang="lt-LT" sz="1800" dirty="0" smtClean="0"/>
              <a:t>Baigė anglų kalbos akademija ir yra anglų kalbos mokytoja.</a:t>
            </a:r>
          </a:p>
          <a:p>
            <a:pPr marL="342900" indent="-342900">
              <a:buClr>
                <a:schemeClr val="dk1"/>
              </a:buClr>
              <a:buSzPts val="1100"/>
            </a:pPr>
            <a:r>
              <a:rPr lang="lt-LT" sz="1800" dirty="0" smtClean="0"/>
              <a:t>Kartą dalyvavo </a:t>
            </a:r>
            <a:r>
              <a:rPr lang="lt-LT" sz="1800" dirty="0" err="1" smtClean="0"/>
              <a:t>Erasmus</a:t>
            </a:r>
            <a:r>
              <a:rPr lang="lt-LT" sz="1800" dirty="0" smtClean="0"/>
              <a:t> projekte Vengrijoje 2019m.</a:t>
            </a:r>
          </a:p>
          <a:p>
            <a:pPr marL="342900" indent="-342900">
              <a:buClr>
                <a:schemeClr val="dk1"/>
              </a:buClr>
              <a:buSzPts val="1100"/>
            </a:pPr>
            <a:endParaRPr lang="lt-LT" dirty="0" smtClean="0"/>
          </a:p>
          <a:p>
            <a:pPr marL="0" indent="0">
              <a:buClr>
                <a:schemeClr val="dk1"/>
              </a:buClr>
              <a:buSzPts val="1100"/>
              <a:buNone/>
            </a:pPr>
            <a:endParaRPr dirty="0"/>
          </a:p>
        </p:txBody>
      </p:sp>
      <p:sp>
        <p:nvSpPr>
          <p:cNvPr id="230" name="Google Shape;230;p14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"/>
          <p:cNvSpPr txBox="1">
            <a:spLocks noGrp="1"/>
          </p:cNvSpPr>
          <p:nvPr>
            <p:ph type="body" idx="1"/>
          </p:nvPr>
        </p:nvSpPr>
        <p:spPr>
          <a:xfrm>
            <a:off x="1835696" y="1275606"/>
            <a:ext cx="3672000" cy="311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lt-LT" dirty="0" err="1" smtClean="0"/>
              <a:t>Viktoriia</a:t>
            </a:r>
            <a:r>
              <a:rPr lang="lt-LT" dirty="0" smtClean="0"/>
              <a:t> šiuo metu </a:t>
            </a:r>
            <a:r>
              <a:rPr lang="lt-LT" dirty="0" err="1" smtClean="0"/>
              <a:t>savanoriauja</a:t>
            </a:r>
            <a:r>
              <a:rPr lang="lt-LT" dirty="0" smtClean="0"/>
              <a:t> 5 grupėse, iš kurių 3 „Saulutės“ korpuse: „</a:t>
            </a:r>
            <a:r>
              <a:rPr lang="lt-LT" dirty="0" err="1" smtClean="0"/>
              <a:t>Skruzdėliukai</a:t>
            </a:r>
            <a:r>
              <a:rPr lang="lt-LT" dirty="0" smtClean="0"/>
              <a:t>“, „Ežiukai“, „Lašiukai“;</a:t>
            </a:r>
          </a:p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lt-LT" dirty="0" smtClean="0"/>
              <a:t>2 „Liepaitės“ korpuse:</a:t>
            </a:r>
          </a:p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lt-LT" dirty="0" smtClean="0"/>
              <a:t>„Boružėlės“, „Buratinai“.</a:t>
            </a:r>
            <a:endParaRPr lang="lt-LT" dirty="0" smtClean="0"/>
          </a:p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endParaRPr dirty="0"/>
          </a:p>
        </p:txBody>
      </p:sp>
      <p:sp>
        <p:nvSpPr>
          <p:cNvPr id="257" name="Google Shape;257;p18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"/>
          <p:cNvSpPr txBox="1">
            <a:spLocks noGrp="1"/>
          </p:cNvSpPr>
          <p:nvPr>
            <p:ph type="ctrTitle" idx="4294967295"/>
          </p:nvPr>
        </p:nvSpPr>
        <p:spPr>
          <a:xfrm>
            <a:off x="1359900" y="2352075"/>
            <a:ext cx="6424200" cy="45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Hello!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36" name="Google Shape;236;p15"/>
          <p:cNvSpPr txBox="1">
            <a:spLocks noGrp="1"/>
          </p:cNvSpPr>
          <p:nvPr>
            <p:ph type="subTitle" idx="4294967295"/>
          </p:nvPr>
        </p:nvSpPr>
        <p:spPr>
          <a:xfrm>
            <a:off x="1143293" y="3147814"/>
            <a:ext cx="6424200" cy="12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buNone/>
            </a:pPr>
            <a:r>
              <a:rPr lang="lt-LT" sz="2200" b="1" dirty="0" err="1" smtClean="0">
                <a:solidFill>
                  <a:schemeClr val="accent3"/>
                </a:solidFill>
              </a:rPr>
              <a:t>Viktoriios</a:t>
            </a:r>
            <a:r>
              <a:rPr lang="lt-LT" sz="2200" b="1" dirty="0" smtClean="0">
                <a:solidFill>
                  <a:schemeClr val="accent3"/>
                </a:solidFill>
              </a:rPr>
              <a:t> akimirkos </a:t>
            </a:r>
            <a:r>
              <a:rPr lang="lt-LT" sz="2200" b="1" dirty="0" err="1" smtClean="0">
                <a:solidFill>
                  <a:schemeClr val="accent3"/>
                </a:solidFill>
              </a:rPr>
              <a:t>savanoriaujant</a:t>
            </a:r>
            <a:r>
              <a:rPr lang="lt-LT" sz="2200" b="1" dirty="0" smtClean="0">
                <a:solidFill>
                  <a:schemeClr val="accent3"/>
                </a:solidFill>
              </a:rPr>
              <a:t> Skuodo vaikų lopšelyje-darželyje </a:t>
            </a:r>
            <a:endParaRPr sz="2200" b="1" dirty="0">
              <a:solidFill>
                <a:schemeClr val="accent3"/>
              </a:solidFill>
            </a:endParaRPr>
          </a:p>
        </p:txBody>
      </p:sp>
      <p:sp>
        <p:nvSpPr>
          <p:cNvPr id="238" name="Google Shape;238;p15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026" name="Picture 2" descr="C:\Users\Admin\Desktop\Pristatymui savanorės\145872728_3621958301244881_6629837629712038932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52" t="26802" r="1"/>
          <a:stretch/>
        </p:blipFill>
        <p:spPr bwMode="auto">
          <a:xfrm>
            <a:off x="2914650" y="267494"/>
            <a:ext cx="2881486" cy="26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dyklė dešinėn 1"/>
          <p:cNvSpPr/>
          <p:nvPr/>
        </p:nvSpPr>
        <p:spPr>
          <a:xfrm>
            <a:off x="5940152" y="3619847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050" name="Picture 2" descr="C:\Users\Admin\Desktop\Pristatymui savanorės\152072692_438563760908226_251948437168620938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903"/>
            <a:ext cx="3816424" cy="458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7493"/>
            <a:ext cx="6120680" cy="459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4099" name="Picture 3" descr="C:\Users\Admin\Desktop\Pristatymui savanorės\146004871_851064059068729_40636315057757775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1" y="267494"/>
            <a:ext cx="6167669" cy="462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72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Pristatymui savanorės\145511227_4315505705144920_242024422633486348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-607294"/>
            <a:ext cx="4248472" cy="56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sric template">
  <a:themeElements>
    <a:clrScheme name="Custom 347">
      <a:dk1>
        <a:srgbClr val="FFFFFF"/>
      </a:dk1>
      <a:lt1>
        <a:srgbClr val="24272E"/>
      </a:lt1>
      <a:dk2>
        <a:srgbClr val="C6C8D6"/>
      </a:dk2>
      <a:lt2>
        <a:srgbClr val="6B707C"/>
      </a:lt2>
      <a:accent1>
        <a:srgbClr val="FFDD41"/>
      </a:accent1>
      <a:accent2>
        <a:srgbClr val="8CE444"/>
      </a:accent2>
      <a:accent3>
        <a:srgbClr val="5FDEF0"/>
      </a:accent3>
      <a:accent4>
        <a:srgbClr val="7598FF"/>
      </a:accent4>
      <a:accent5>
        <a:srgbClr val="BA64E0"/>
      </a:accent5>
      <a:accent6>
        <a:srgbClr val="FF594C"/>
      </a:accent6>
      <a:hlink>
        <a:srgbClr val="CCDB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791</Words>
  <Application>Microsoft Office PowerPoint</Application>
  <PresentationFormat>Demonstracija ekrane (16:9)</PresentationFormat>
  <Paragraphs>103</Paragraphs>
  <Slides>21</Slides>
  <Notes>13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21</vt:i4>
      </vt:variant>
    </vt:vector>
  </HeadingPairs>
  <TitlesOfParts>
    <vt:vector size="26" baseType="lpstr">
      <vt:lpstr>Arial</vt:lpstr>
      <vt:lpstr>Calibri</vt:lpstr>
      <vt:lpstr>Nunito</vt:lpstr>
      <vt:lpstr>Walter Turncoat</vt:lpstr>
      <vt:lpstr>Osric template</vt:lpstr>
      <vt:lpstr>Savanorystės projekto veiklų apžvalga</vt:lpstr>
      <vt:lpstr>Maps</vt:lpstr>
      <vt:lpstr>Trumpai apie savanorę Viktoriia</vt:lpstr>
      <vt:lpstr>PowerPoint pristatymas</vt:lpstr>
      <vt:lpstr>Hello!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Mokytojų, kurių grupėse savanoriavo Viktoriia, komentarai:</vt:lpstr>
      <vt:lpstr>PowerPoint pristatymas</vt:lpstr>
      <vt:lpstr>PowerPoint pristatymas</vt:lpstr>
      <vt:lpstr>„Tikrai labai maloni ir draugiška mergina. Kai kažko paprašai padėti – ji su mielu noru padeda, tik aišku reikia pasakyti“. </vt:lpstr>
      <vt:lpstr>Atliktas tyrimas/apklausa,</vt:lpstr>
      <vt:lpstr>PowerPoint pristatymas</vt:lpstr>
      <vt:lpstr>PowerPoint pristatymas</vt:lpstr>
      <vt:lpstr>PowerPoint pristatymas</vt:lpstr>
      <vt:lpstr>PowerPoint pristatymas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Savanorystės projekto veiklų apžvalga</dc:title>
  <dc:creator>Admin</dc:creator>
  <cp:lastModifiedBy>Windows User</cp:lastModifiedBy>
  <cp:revision>15</cp:revision>
  <dcterms:modified xsi:type="dcterms:W3CDTF">2021-02-23T18:16:09Z</dcterms:modified>
</cp:coreProperties>
</file>