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1.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76" r:id="rId3"/>
    <p:sldId id="278" r:id="rId4"/>
    <p:sldId id="273" r:id="rId5"/>
    <p:sldId id="259" r:id="rId6"/>
    <p:sldId id="258" r:id="rId7"/>
    <p:sldId id="260" r:id="rId8"/>
    <p:sldId id="262" r:id="rId9"/>
    <p:sldId id="280" r:id="rId10"/>
    <p:sldId id="281" r:id="rId11"/>
    <p:sldId id="265" r:id="rId12"/>
    <p:sldId id="266" r:id="rId13"/>
    <p:sldId id="279" r:id="rId14"/>
    <p:sldId id="268" r:id="rId15"/>
    <p:sldId id="269" r:id="rId16"/>
    <p:sldId id="270" r:id="rId17"/>
    <p:sldId id="271" r:id="rId18"/>
    <p:sldId id="274" r:id="rId19"/>
    <p:sldId id="275" r:id="rId20"/>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20980703800913775"/>
          <c:y val="1.6836195965366927E-2"/>
        </c:manualLayout>
      </c:layout>
      <c:overlay val="0"/>
      <c:txPr>
        <a:bodyPr/>
        <a:lstStyle/>
        <a:p>
          <a:pPr>
            <a:defRPr sz="3600">
              <a:latin typeface="Times New Roman" panose="02020603050405020304" pitchFamily="18" charset="0"/>
              <a:cs typeface="Times New Roman" panose="02020603050405020304" pitchFamily="18" charset="0"/>
            </a:defRPr>
          </a:pPr>
          <a:endParaRPr lang="en-US"/>
        </a:p>
      </c:txPr>
    </c:title>
    <c:autoTitleDeleted val="0"/>
    <c:plotArea>
      <c:layout/>
      <c:pieChart>
        <c:varyColors val="1"/>
        <c:ser>
          <c:idx val="0"/>
          <c:order val="0"/>
          <c:tx>
            <c:strRef>
              <c:f>Lapas1!$B$1</c:f>
              <c:strCache>
                <c:ptCount val="1"/>
                <c:pt idx="0">
                  <c:v>Jūsų pedagoginis stažas?</c:v>
                </c:pt>
              </c:strCache>
            </c:strRef>
          </c:tx>
          <c:dLbls>
            <c:dLbl>
              <c:idx val="0"/>
              <c:layout/>
              <c:tx>
                <c:rich>
                  <a:bodyPr/>
                  <a:lstStyle/>
                  <a:p>
                    <a:r>
                      <a:rPr lang="en-US" dirty="0" smtClean="0"/>
                      <a:t>9</a:t>
                    </a:r>
                    <a:r>
                      <a:rPr lang="lt-LT" dirty="0" smtClean="0"/>
                      <a:t>,(</a:t>
                    </a:r>
                    <a:r>
                      <a:rPr lang="en-US" dirty="0" smtClean="0"/>
                      <a:t>22%</a:t>
                    </a:r>
                    <a:r>
                      <a:rPr lang="lt-LT" dirty="0" smtClean="0"/>
                      <a:t>)</a:t>
                    </a:r>
                    <a:endParaRPr lang="en-US" dirty="0"/>
                  </a:p>
                </c:rich>
              </c:tx>
              <c:showLegendKey val="0"/>
              <c:showVal val="1"/>
              <c:showCatName val="0"/>
              <c:showSerName val="0"/>
              <c:showPercent val="1"/>
              <c:showBubbleSize val="0"/>
            </c:dLbl>
            <c:dLbl>
              <c:idx val="1"/>
              <c:layout/>
              <c:tx>
                <c:rich>
                  <a:bodyPr/>
                  <a:lstStyle/>
                  <a:p>
                    <a:r>
                      <a:rPr lang="en-US" dirty="0" smtClean="0"/>
                      <a:t>3</a:t>
                    </a:r>
                    <a:r>
                      <a:rPr lang="lt-LT" dirty="0" smtClean="0"/>
                      <a:t>,(</a:t>
                    </a:r>
                    <a:r>
                      <a:rPr lang="en-US" dirty="0" smtClean="0"/>
                      <a:t>7%</a:t>
                    </a:r>
                    <a:r>
                      <a:rPr lang="lt-LT" dirty="0" smtClean="0"/>
                      <a:t>)</a:t>
                    </a:r>
                    <a:endParaRPr lang="en-US" dirty="0"/>
                  </a:p>
                </c:rich>
              </c:tx>
              <c:showLegendKey val="0"/>
              <c:showVal val="1"/>
              <c:showCatName val="0"/>
              <c:showSerName val="0"/>
              <c:showPercent val="1"/>
              <c:showBubbleSize val="0"/>
            </c:dLbl>
            <c:dLbl>
              <c:idx val="2"/>
              <c:layout/>
              <c:tx>
                <c:rich>
                  <a:bodyPr/>
                  <a:lstStyle/>
                  <a:p>
                    <a:r>
                      <a:rPr lang="en-US" smtClean="0"/>
                      <a:t>4</a:t>
                    </a:r>
                    <a:r>
                      <a:rPr lang="lt-LT" smtClean="0"/>
                      <a:t>,(</a:t>
                    </a:r>
                    <a:r>
                      <a:rPr lang="en-US" smtClean="0"/>
                      <a:t>10%</a:t>
                    </a:r>
                    <a:r>
                      <a:rPr lang="lt-LT" smtClean="0"/>
                      <a:t>)</a:t>
                    </a:r>
                    <a:endParaRPr lang="en-US"/>
                  </a:p>
                </c:rich>
              </c:tx>
              <c:showLegendKey val="0"/>
              <c:showVal val="1"/>
              <c:showCatName val="0"/>
              <c:showSerName val="0"/>
              <c:showPercent val="1"/>
              <c:showBubbleSize val="0"/>
            </c:dLbl>
            <c:dLbl>
              <c:idx val="3"/>
              <c:layout>
                <c:manualLayout>
                  <c:x val="-4.3862277631962675E-2"/>
                  <c:y val="-8.6113553715104554E-2"/>
                </c:manualLayout>
              </c:layout>
              <c:tx>
                <c:rich>
                  <a:bodyPr/>
                  <a:lstStyle/>
                  <a:p>
                    <a:r>
                      <a:rPr lang="en-US" dirty="0" smtClean="0"/>
                      <a:t>1</a:t>
                    </a:r>
                    <a:r>
                      <a:rPr lang="lt-LT" dirty="0" smtClean="0"/>
                      <a:t>,(</a:t>
                    </a:r>
                    <a:r>
                      <a:rPr lang="en-US" dirty="0" smtClean="0"/>
                      <a:t>3%</a:t>
                    </a:r>
                    <a:r>
                      <a:rPr lang="lt-LT" dirty="0" smtClean="0"/>
                      <a:t>)</a:t>
                    </a:r>
                    <a:endParaRPr lang="en-US" dirty="0"/>
                  </a:p>
                </c:rich>
              </c:tx>
              <c:showLegendKey val="0"/>
              <c:showVal val="1"/>
              <c:showCatName val="0"/>
              <c:showSerName val="0"/>
              <c:showPercent val="1"/>
              <c:showBubbleSize val="0"/>
            </c:dLbl>
            <c:dLbl>
              <c:idx val="4"/>
              <c:layout/>
              <c:tx>
                <c:rich>
                  <a:bodyPr/>
                  <a:lstStyle/>
                  <a:p>
                    <a:r>
                      <a:rPr lang="en-US" dirty="0" smtClean="0"/>
                      <a:t>23</a:t>
                    </a:r>
                    <a:r>
                      <a:rPr lang="lt-LT" dirty="0" smtClean="0"/>
                      <a:t>,(</a:t>
                    </a:r>
                    <a:r>
                      <a:rPr lang="en-US" dirty="0" smtClean="0"/>
                      <a:t>58%</a:t>
                    </a:r>
                    <a:r>
                      <a:rPr lang="lt-LT" dirty="0" smtClean="0"/>
                      <a:t>)</a:t>
                    </a:r>
                    <a:endParaRPr lang="en-US" dirty="0"/>
                  </a:p>
                </c:rich>
              </c:tx>
              <c:showLegendKey val="0"/>
              <c:showVal val="1"/>
              <c:showCatName val="0"/>
              <c:showSerName val="0"/>
              <c:showPercent val="1"/>
              <c:showBubbleSize val="0"/>
            </c:dLbl>
            <c:showLegendKey val="0"/>
            <c:showVal val="1"/>
            <c:showCatName val="0"/>
            <c:showSerName val="0"/>
            <c:showPercent val="1"/>
            <c:showBubbleSize val="0"/>
            <c:showLeaderLines val="1"/>
          </c:dLbls>
          <c:cat>
            <c:strRef>
              <c:f>Lapas1!$A$2:$A$6</c:f>
              <c:strCache>
                <c:ptCount val="5"/>
                <c:pt idx="0">
                  <c:v>Iki 5 metų</c:v>
                </c:pt>
                <c:pt idx="1">
                  <c:v>5 -10 metų</c:v>
                </c:pt>
                <c:pt idx="2">
                  <c:v>10-15 metų</c:v>
                </c:pt>
                <c:pt idx="3">
                  <c:v>15-20 metų</c:v>
                </c:pt>
                <c:pt idx="4">
                  <c:v>20 ir daugiau</c:v>
                </c:pt>
              </c:strCache>
            </c:strRef>
          </c:cat>
          <c:val>
            <c:numRef>
              <c:f>Lapas1!$B$2:$B$6</c:f>
              <c:numCache>
                <c:formatCode>General</c:formatCode>
                <c:ptCount val="5"/>
                <c:pt idx="0">
                  <c:v>9</c:v>
                </c:pt>
                <c:pt idx="1">
                  <c:v>3</c:v>
                </c:pt>
                <c:pt idx="2">
                  <c:v>4</c:v>
                </c:pt>
                <c:pt idx="3">
                  <c:v>1</c:v>
                </c:pt>
                <c:pt idx="4">
                  <c:v>23</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3600" dirty="0" err="1">
                <a:latin typeface="Times New Roman" panose="02020603050405020304" pitchFamily="18" charset="0"/>
                <a:cs typeface="Times New Roman" panose="02020603050405020304" pitchFamily="18" charset="0"/>
              </a:rPr>
              <a:t>Kaip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dažnai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kreipiuos</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pagalbos</a:t>
            </a:r>
            <a:r>
              <a:rPr lang="en-US" sz="3600" dirty="0">
                <a:latin typeface="Times New Roman" panose="02020603050405020304" pitchFamily="18" charset="0"/>
                <a:cs typeface="Times New Roman" panose="02020603050405020304" pitchFamily="18" charset="0"/>
              </a:rPr>
              <a:t> į </a:t>
            </a:r>
            <a:r>
              <a:rPr lang="en-US" sz="3600" dirty="0" err="1">
                <a:latin typeface="Times New Roman" panose="02020603050405020304" pitchFamily="18" charset="0"/>
                <a:cs typeface="Times New Roman" panose="02020603050405020304" pitchFamily="18" charset="0"/>
              </a:rPr>
              <a:t>administraciją</a:t>
            </a:r>
            <a:r>
              <a:rPr lang="en-US" sz="3600" dirty="0">
                <a:latin typeface="Times New Roman" panose="02020603050405020304" pitchFamily="18" charset="0"/>
                <a:cs typeface="Times New Roman" panose="02020603050405020304" pitchFamily="18" charset="0"/>
              </a:rPr>
              <a:t>?</a:t>
            </a:r>
          </a:p>
        </c:rich>
      </c:tx>
      <c:layout>
        <c:manualLayout>
          <c:xMode val="edge"/>
          <c:yMode val="edge"/>
          <c:x val="0.10947142023913677"/>
          <c:y val="6.6986194754431655E-2"/>
        </c:manualLayout>
      </c:layout>
      <c:overlay val="0"/>
    </c:title>
    <c:autoTitleDeleted val="0"/>
    <c:plotArea>
      <c:layout>
        <c:manualLayout>
          <c:layoutTarget val="inner"/>
          <c:xMode val="edge"/>
          <c:yMode val="edge"/>
          <c:x val="0.14464627685428211"/>
          <c:y val="0.26006904261916136"/>
          <c:w val="0.49175609993195296"/>
          <c:h val="0.66233452299530338"/>
        </c:manualLayout>
      </c:layout>
      <c:pieChart>
        <c:varyColors val="1"/>
        <c:ser>
          <c:idx val="0"/>
          <c:order val="0"/>
          <c:tx>
            <c:strRef>
              <c:f>Lapas1!$B$1</c:f>
              <c:strCache>
                <c:ptCount val="1"/>
                <c:pt idx="0">
                  <c:v>Kaip dažnai kreipiuos pagalbos į administraciją?</c:v>
                </c:pt>
              </c:strCache>
            </c:strRef>
          </c:tx>
          <c:dLbls>
            <c:dLbl>
              <c:idx val="0"/>
              <c:layout/>
              <c:tx>
                <c:rich>
                  <a:bodyPr/>
                  <a:lstStyle/>
                  <a:p>
                    <a:r>
                      <a:rPr lang="en-US" sz="1400" dirty="0" smtClean="0"/>
                      <a:t>2</a:t>
                    </a:r>
                    <a:r>
                      <a:rPr lang="lt-LT" sz="1400" dirty="0" smtClean="0"/>
                      <a:t>,(</a:t>
                    </a:r>
                    <a:r>
                      <a:rPr lang="en-US" sz="1400" dirty="0" smtClean="0"/>
                      <a:t> </a:t>
                    </a:r>
                    <a:r>
                      <a:rPr lang="en-US" sz="1400" dirty="0"/>
                      <a:t>5</a:t>
                    </a:r>
                    <a:r>
                      <a:rPr lang="en-US" sz="1400" dirty="0" smtClean="0"/>
                      <a:t>%</a:t>
                    </a:r>
                    <a:r>
                      <a:rPr lang="lt-LT" sz="1400" dirty="0" smtClean="0"/>
                      <a:t>)</a:t>
                    </a:r>
                    <a:endParaRPr lang="en-US" sz="1400" dirty="0"/>
                  </a:p>
                </c:rich>
              </c:tx>
              <c:showLegendKey val="0"/>
              <c:showVal val="1"/>
              <c:showCatName val="0"/>
              <c:showSerName val="0"/>
              <c:showPercent val="1"/>
              <c:showBubbleSize val="0"/>
            </c:dLbl>
            <c:dLbl>
              <c:idx val="1"/>
              <c:layout>
                <c:manualLayout>
                  <c:x val="-0.12004975940507437"/>
                  <c:y val="3.6545649779816794E-2"/>
                </c:manualLayout>
              </c:layout>
              <c:tx>
                <c:rich>
                  <a:bodyPr/>
                  <a:lstStyle/>
                  <a:p>
                    <a:r>
                      <a:rPr lang="en-US" dirty="0" smtClean="0"/>
                      <a:t>13</a:t>
                    </a:r>
                    <a:r>
                      <a:rPr lang="lt-LT" dirty="0" smtClean="0"/>
                      <a:t>,(</a:t>
                    </a:r>
                    <a:r>
                      <a:rPr lang="en-US" dirty="0" smtClean="0"/>
                      <a:t>33%</a:t>
                    </a:r>
                    <a:r>
                      <a:rPr lang="lt-LT" dirty="0" smtClean="0"/>
                      <a:t>)</a:t>
                    </a:r>
                    <a:endParaRPr lang="en-US" dirty="0"/>
                  </a:p>
                </c:rich>
              </c:tx>
              <c:showLegendKey val="0"/>
              <c:showVal val="1"/>
              <c:showCatName val="0"/>
              <c:showSerName val="0"/>
              <c:showPercent val="1"/>
              <c:showBubbleSize val="0"/>
            </c:dLbl>
            <c:dLbl>
              <c:idx val="3"/>
              <c:layout>
                <c:manualLayout>
                  <c:x val="2.8604124137260621E-2"/>
                  <c:y val="7.0377940665506955E-2"/>
                </c:manualLayout>
              </c:layout>
              <c:tx>
                <c:rich>
                  <a:bodyPr/>
                  <a:lstStyle/>
                  <a:p>
                    <a:r>
                      <a:rPr lang="en-US" sz="1400" dirty="0" smtClean="0"/>
                      <a:t>2</a:t>
                    </a:r>
                    <a:r>
                      <a:rPr lang="lt-LT" sz="1400" dirty="0" smtClean="0"/>
                      <a:t>,(</a:t>
                    </a:r>
                    <a:r>
                      <a:rPr lang="en-US" sz="1400" dirty="0" smtClean="0"/>
                      <a:t> </a:t>
                    </a:r>
                    <a:r>
                      <a:rPr lang="en-US" sz="1400" dirty="0"/>
                      <a:t>5</a:t>
                    </a:r>
                    <a:r>
                      <a:rPr lang="en-US" sz="1400" dirty="0" smtClean="0"/>
                      <a:t>%</a:t>
                    </a:r>
                    <a:r>
                      <a:rPr lang="lt-LT" sz="1400" dirty="0" smtClean="0"/>
                      <a:t>)</a:t>
                    </a:r>
                    <a:endParaRPr lang="en-US" sz="1400" dirty="0"/>
                  </a:p>
                </c:rich>
              </c:tx>
              <c:showLegendKey val="0"/>
              <c:showVal val="1"/>
              <c:showCatName val="0"/>
              <c:showSerName val="0"/>
              <c:showPercent val="1"/>
              <c:showBubbleSize val="0"/>
            </c:dLbl>
            <c:showLegendKey val="0"/>
            <c:showVal val="1"/>
            <c:showCatName val="0"/>
            <c:showSerName val="0"/>
            <c:showPercent val="1"/>
            <c:showBubbleSize val="0"/>
            <c:showLeaderLines val="1"/>
          </c:dLbls>
          <c:cat>
            <c:strRef>
              <c:f>Lapas1!$A$2:$A$6</c:f>
              <c:strCache>
                <c:ptCount val="5"/>
                <c:pt idx="0">
                  <c:v>Labai dažnai</c:v>
                </c:pt>
                <c:pt idx="1">
                  <c:v>Dažnai </c:v>
                </c:pt>
                <c:pt idx="2">
                  <c:v>Retai</c:v>
                </c:pt>
                <c:pt idx="3">
                  <c:v>Labai retai </c:v>
                </c:pt>
                <c:pt idx="4">
                  <c:v>Niekada</c:v>
                </c:pt>
              </c:strCache>
            </c:strRef>
          </c:cat>
          <c:val>
            <c:numRef>
              <c:f>Lapas1!$B$2:$B$6</c:f>
              <c:numCache>
                <c:formatCode>General</c:formatCode>
                <c:ptCount val="5"/>
                <c:pt idx="0">
                  <c:v>2</c:v>
                </c:pt>
                <c:pt idx="1">
                  <c:v>13</c:v>
                </c:pt>
                <c:pt idx="2">
                  <c:v>22</c:v>
                </c:pt>
                <c:pt idx="3">
                  <c:v>2</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Lapas1!$B$1</c:f>
              <c:strCache>
                <c:ptCount val="1"/>
                <c:pt idx="0">
                  <c:v>Pardavimas</c:v>
                </c:pt>
              </c:strCache>
            </c:strRef>
          </c:tx>
          <c:dLbls>
            <c:dLbl>
              <c:idx val="0"/>
              <c:layout/>
              <c:tx>
                <c:rich>
                  <a:bodyPr/>
                  <a:lstStyle/>
                  <a:p>
                    <a:r>
                      <a:rPr lang="en-US" smtClean="0"/>
                      <a:t>3</a:t>
                    </a:r>
                    <a:r>
                      <a:rPr lang="lt-LT" smtClean="0"/>
                      <a:t>,(</a:t>
                    </a:r>
                    <a:r>
                      <a:rPr lang="en-US" smtClean="0"/>
                      <a:t>7%</a:t>
                    </a:r>
                    <a:r>
                      <a:rPr lang="lt-LT" smtClean="0"/>
                      <a:t>)</a:t>
                    </a:r>
                    <a:endParaRPr lang="en-US"/>
                  </a:p>
                </c:rich>
              </c:tx>
              <c:showLegendKey val="0"/>
              <c:showVal val="1"/>
              <c:showCatName val="0"/>
              <c:showSerName val="0"/>
              <c:showPercent val="1"/>
              <c:showBubbleSize val="0"/>
            </c:dLbl>
            <c:dLbl>
              <c:idx val="1"/>
              <c:delete val="1"/>
            </c:dLbl>
            <c:dLbl>
              <c:idx val="2"/>
              <c:delete val="1"/>
            </c:dLbl>
            <c:dLbl>
              <c:idx val="3"/>
              <c:layout/>
              <c:tx>
                <c:rich>
                  <a:bodyPr/>
                  <a:lstStyle/>
                  <a:p>
                    <a:r>
                      <a:rPr lang="en-US" smtClean="0"/>
                      <a:t>19</a:t>
                    </a:r>
                    <a:r>
                      <a:rPr lang="lt-LT" smtClean="0"/>
                      <a:t>,(</a:t>
                    </a:r>
                    <a:r>
                      <a:rPr lang="en-US" smtClean="0"/>
                      <a:t>48%</a:t>
                    </a:r>
                    <a:r>
                      <a:rPr lang="lt-LT" smtClean="0"/>
                      <a:t>)</a:t>
                    </a:r>
                    <a:endParaRPr lang="en-US"/>
                  </a:p>
                </c:rich>
              </c:tx>
              <c:showLegendKey val="0"/>
              <c:showVal val="1"/>
              <c:showCatName val="0"/>
              <c:showSerName val="0"/>
              <c:showPercent val="1"/>
              <c:showBubbleSize val="0"/>
            </c:dLbl>
            <c:dLbl>
              <c:idx val="4"/>
              <c:layout/>
              <c:tx>
                <c:rich>
                  <a:bodyPr/>
                  <a:lstStyle/>
                  <a:p>
                    <a:r>
                      <a:rPr lang="en-US" smtClean="0"/>
                      <a:t>18</a:t>
                    </a:r>
                    <a:r>
                      <a:rPr lang="lt-LT" smtClean="0"/>
                      <a:t>,(</a:t>
                    </a:r>
                    <a:r>
                      <a:rPr lang="en-US" smtClean="0"/>
                      <a:t>45%</a:t>
                    </a:r>
                    <a:r>
                      <a:rPr lang="lt-LT" smtClean="0"/>
                      <a:t>)</a:t>
                    </a:r>
                    <a:endParaRPr lang="en-US"/>
                  </a:p>
                </c:rich>
              </c:tx>
              <c:showLegendKey val="0"/>
              <c:showVal val="1"/>
              <c:showCatName val="0"/>
              <c:showSerName val="0"/>
              <c:showPercent val="1"/>
              <c:showBubbleSize val="0"/>
            </c:dLbl>
            <c:showLegendKey val="0"/>
            <c:showVal val="1"/>
            <c:showCatName val="0"/>
            <c:showSerName val="0"/>
            <c:showPercent val="1"/>
            <c:showBubbleSize val="0"/>
            <c:showLeaderLines val="1"/>
          </c:dLbls>
          <c:cat>
            <c:strRef>
              <c:f>Lapas1!$A$2:$A$6</c:f>
              <c:strCache>
                <c:ptCount val="5"/>
                <c:pt idx="0">
                  <c:v>Visiškai nesutinku</c:v>
                </c:pt>
                <c:pt idx="1">
                  <c:v>Nesutinku</c:v>
                </c:pt>
                <c:pt idx="2">
                  <c:v>Abejoju</c:v>
                </c:pt>
                <c:pt idx="3">
                  <c:v>Sutinku</c:v>
                </c:pt>
                <c:pt idx="4">
                  <c:v>Visiškai sutinku</c:v>
                </c:pt>
              </c:strCache>
            </c:strRef>
          </c:cat>
          <c:val>
            <c:numRef>
              <c:f>Lapas1!$B$2:$B$6</c:f>
              <c:numCache>
                <c:formatCode>General</c:formatCode>
                <c:ptCount val="5"/>
                <c:pt idx="0">
                  <c:v>3</c:v>
                </c:pt>
                <c:pt idx="1">
                  <c:v>0</c:v>
                </c:pt>
                <c:pt idx="2">
                  <c:v>0</c:v>
                </c:pt>
                <c:pt idx="3">
                  <c:v>19</c:v>
                </c:pt>
                <c:pt idx="4">
                  <c:v>18</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3600">
              <a:latin typeface="Times New Roman" panose="02020603050405020304" pitchFamily="18" charset="0"/>
              <a:cs typeface="Times New Roman" panose="02020603050405020304" pitchFamily="18" charset="0"/>
            </a:defRPr>
          </a:pPr>
          <a:endParaRPr lang="en-US"/>
        </a:p>
      </c:txPr>
    </c:title>
    <c:autoTitleDeleted val="0"/>
    <c:plotArea>
      <c:layout>
        <c:manualLayout>
          <c:layoutTarget val="inner"/>
          <c:xMode val="edge"/>
          <c:yMode val="edge"/>
          <c:x val="0.14043136968989986"/>
          <c:y val="0.20383991571995877"/>
          <c:w val="0.58212683484008942"/>
          <c:h val="0.77360122131132714"/>
        </c:manualLayout>
      </c:layout>
      <c:pieChart>
        <c:varyColors val="1"/>
        <c:ser>
          <c:idx val="0"/>
          <c:order val="0"/>
          <c:tx>
            <c:strRef>
              <c:f>Lapas1!$B$1</c:f>
              <c:strCache>
                <c:ptCount val="1"/>
                <c:pt idx="0">
                  <c:v>Ar esate darželio komandos narys?</c:v>
                </c:pt>
              </c:strCache>
            </c:strRef>
          </c:tx>
          <c:dLbls>
            <c:dLbl>
              <c:idx val="0"/>
              <c:layout/>
              <c:tx>
                <c:rich>
                  <a:bodyPr/>
                  <a:lstStyle/>
                  <a:p>
                    <a:r>
                      <a:rPr lang="en-US" smtClean="0"/>
                      <a:t>38</a:t>
                    </a:r>
                    <a:r>
                      <a:rPr lang="lt-LT" smtClean="0"/>
                      <a:t>,(</a:t>
                    </a:r>
                    <a:r>
                      <a:rPr lang="en-US" smtClean="0"/>
                      <a:t>95%</a:t>
                    </a:r>
                    <a:r>
                      <a:rPr lang="lt-LT" smtClean="0"/>
                      <a:t>)</a:t>
                    </a:r>
                    <a:endParaRPr lang="en-US"/>
                  </a:p>
                </c:rich>
              </c:tx>
              <c:showLegendKey val="0"/>
              <c:showVal val="1"/>
              <c:showCatName val="0"/>
              <c:showSerName val="0"/>
              <c:showPercent val="1"/>
              <c:showBubbleSize val="0"/>
            </c:dLbl>
            <c:dLbl>
              <c:idx val="1"/>
              <c:layout/>
              <c:tx>
                <c:rich>
                  <a:bodyPr/>
                  <a:lstStyle/>
                  <a:p>
                    <a:r>
                      <a:rPr lang="en-US" dirty="0" smtClean="0"/>
                      <a:t>2</a:t>
                    </a:r>
                    <a:r>
                      <a:rPr lang="lt-LT" dirty="0" smtClean="0"/>
                      <a:t>,(</a:t>
                    </a:r>
                    <a:r>
                      <a:rPr lang="en-US" dirty="0" smtClean="0"/>
                      <a:t>5%</a:t>
                    </a:r>
                    <a:r>
                      <a:rPr lang="lt-LT" dirty="0" smtClean="0"/>
                      <a:t>)</a:t>
                    </a:r>
                    <a:endParaRPr lang="en-US" dirty="0"/>
                  </a:p>
                </c:rich>
              </c:tx>
              <c:showLegendKey val="0"/>
              <c:showVal val="1"/>
              <c:showCatName val="0"/>
              <c:showSerName val="0"/>
              <c:showPercent val="1"/>
              <c:showBubbleSize val="0"/>
            </c:dLbl>
            <c:showLegendKey val="0"/>
            <c:showVal val="1"/>
            <c:showCatName val="0"/>
            <c:showSerName val="0"/>
            <c:showPercent val="1"/>
            <c:showBubbleSize val="0"/>
            <c:showLeaderLines val="1"/>
          </c:dLbls>
          <c:cat>
            <c:strRef>
              <c:f>Lapas1!$A$2:$A$5</c:f>
              <c:strCache>
                <c:ptCount val="4"/>
                <c:pt idx="0">
                  <c:v>Taip</c:v>
                </c:pt>
                <c:pt idx="1">
                  <c:v>Ne</c:v>
                </c:pt>
                <c:pt idx="2">
                  <c:v>Nežinau</c:v>
                </c:pt>
                <c:pt idx="3">
                  <c:v>Man nesvarbu</c:v>
                </c:pt>
              </c:strCache>
            </c:strRef>
          </c:cat>
          <c:val>
            <c:numRef>
              <c:f>Lapas1!$B$2:$B$5</c:f>
              <c:numCache>
                <c:formatCode>General</c:formatCode>
                <c:ptCount val="4"/>
                <c:pt idx="0">
                  <c:v>38</c:v>
                </c:pt>
                <c:pt idx="1">
                  <c:v>2</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3600" dirty="0" err="1">
                <a:latin typeface="Times New Roman" panose="02020603050405020304" pitchFamily="18" charset="0"/>
                <a:cs typeface="Times New Roman" panose="02020603050405020304" pitchFamily="18" charset="0"/>
              </a:rPr>
              <a:t>Ar</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jums</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žinomi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darželio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tikslai</a:t>
            </a:r>
            <a:r>
              <a:rPr lang="en-US" sz="3600" dirty="0">
                <a:latin typeface="Times New Roman" panose="02020603050405020304" pitchFamily="18" charset="0"/>
                <a:cs typeface="Times New Roman" panose="02020603050405020304" pitchFamily="18" charset="0"/>
              </a:rPr>
              <a:t>?</a:t>
            </a:r>
          </a:p>
        </c:rich>
      </c:tx>
      <c:layout/>
      <c:overlay val="0"/>
    </c:title>
    <c:autoTitleDeleted val="0"/>
    <c:plotArea>
      <c:layout>
        <c:manualLayout>
          <c:layoutTarget val="inner"/>
          <c:xMode val="edge"/>
          <c:yMode val="edge"/>
          <c:x val="7.5644762213617392E-2"/>
          <c:y val="0.13627844730900066"/>
          <c:w val="0.55459644269760711"/>
          <c:h val="0.83930487447432922"/>
        </c:manualLayout>
      </c:layout>
      <c:pieChart>
        <c:varyColors val="1"/>
        <c:ser>
          <c:idx val="0"/>
          <c:order val="0"/>
          <c:tx>
            <c:strRef>
              <c:f>Lapas1!$B$1</c:f>
              <c:strCache>
                <c:ptCount val="1"/>
                <c:pt idx="0">
                  <c:v>Ar jums žinomi darželio tikslai?</c:v>
                </c:pt>
              </c:strCache>
            </c:strRef>
          </c:tx>
          <c:dLbls>
            <c:dLbl>
              <c:idx val="0"/>
              <c:layout>
                <c:manualLayout>
                  <c:x val="-0.17475495155390605"/>
                  <c:y val="-2.8351835768913008E-2"/>
                </c:manualLayout>
              </c:layout>
              <c:tx>
                <c:rich>
                  <a:bodyPr/>
                  <a:lstStyle/>
                  <a:p>
                    <a:r>
                      <a:rPr lang="en-US" dirty="0" smtClean="0"/>
                      <a:t>32</a:t>
                    </a:r>
                    <a:r>
                      <a:rPr lang="lt-LT" dirty="0" smtClean="0"/>
                      <a:t>,(</a:t>
                    </a:r>
                    <a:r>
                      <a:rPr lang="en-US" dirty="0" smtClean="0"/>
                      <a:t>80%</a:t>
                    </a:r>
                    <a:r>
                      <a:rPr lang="lt-LT" dirty="0" smtClean="0"/>
                      <a:t>)</a:t>
                    </a:r>
                    <a:endParaRPr lang="en-US" dirty="0"/>
                  </a:p>
                </c:rich>
              </c:tx>
              <c:showLegendKey val="0"/>
              <c:showVal val="1"/>
              <c:showCatName val="0"/>
              <c:showSerName val="0"/>
              <c:showPercent val="1"/>
              <c:showBubbleSize val="0"/>
            </c:dLbl>
            <c:dLbl>
              <c:idx val="1"/>
              <c:layout/>
              <c:tx>
                <c:rich>
                  <a:bodyPr/>
                  <a:lstStyle/>
                  <a:p>
                    <a:r>
                      <a:rPr lang="en-US" smtClean="0"/>
                      <a:t>8</a:t>
                    </a:r>
                    <a:r>
                      <a:rPr lang="lt-LT" smtClean="0"/>
                      <a:t>,(</a:t>
                    </a:r>
                    <a:r>
                      <a:rPr lang="en-US" smtClean="0"/>
                      <a:t>20%</a:t>
                    </a:r>
                    <a:r>
                      <a:rPr lang="lt-LT" smtClean="0"/>
                      <a:t>)</a:t>
                    </a:r>
                    <a:endParaRPr lang="en-US"/>
                  </a:p>
                </c:rich>
              </c:tx>
              <c:showLegendKey val="0"/>
              <c:showVal val="1"/>
              <c:showCatName val="0"/>
              <c:showSerName val="0"/>
              <c:showPercent val="1"/>
              <c:showBubbleSize val="0"/>
            </c:dLbl>
            <c:dLbl>
              <c:idx val="2"/>
              <c:delete val="1"/>
            </c:dLbl>
            <c:showLegendKey val="0"/>
            <c:showVal val="1"/>
            <c:showCatName val="0"/>
            <c:showSerName val="0"/>
            <c:showPercent val="1"/>
            <c:showBubbleSize val="0"/>
            <c:showLeaderLines val="1"/>
          </c:dLbls>
          <c:cat>
            <c:strRef>
              <c:f>Lapas1!$A$2:$A$4</c:f>
              <c:strCache>
                <c:ptCount val="3"/>
                <c:pt idx="0">
                  <c:v>Gerai žinau</c:v>
                </c:pt>
                <c:pt idx="1">
                  <c:v>Girdėjau</c:v>
                </c:pt>
                <c:pt idx="2">
                  <c:v>Girdėjau, bet nekreipiau dėmesio</c:v>
                </c:pt>
              </c:strCache>
            </c:strRef>
          </c:cat>
          <c:val>
            <c:numRef>
              <c:f>Lapas1!$B$2:$B$4</c:f>
              <c:numCache>
                <c:formatCode>General</c:formatCode>
                <c:ptCount val="3"/>
                <c:pt idx="0">
                  <c:v>32</c:v>
                </c:pt>
                <c:pt idx="1">
                  <c:v>8</c:v>
                </c:pt>
                <c:pt idx="2">
                  <c:v>0</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3600">
                <a:latin typeface="Times New Roman" panose="02020603050405020304" pitchFamily="18" charset="0"/>
                <a:cs typeface="Times New Roman" panose="02020603050405020304" pitchFamily="18" charset="0"/>
              </a:defRPr>
            </a:pPr>
            <a:r>
              <a:rPr lang="lt-LT" sz="3600" dirty="0" smtClean="0">
                <a:latin typeface="Times New Roman" panose="02020603050405020304" pitchFamily="18" charset="0"/>
                <a:cs typeface="Times New Roman" panose="02020603050405020304" pitchFamily="18" charset="0"/>
              </a:rPr>
              <a:t>Kolegų santykiai švietimo organizacijoje</a:t>
            </a:r>
            <a:endParaRPr lang="en-US" sz="3600" dirty="0">
              <a:latin typeface="Times New Roman" panose="02020603050405020304" pitchFamily="18" charset="0"/>
              <a:cs typeface="Times New Roman" panose="02020603050405020304" pitchFamily="18" charset="0"/>
            </a:endParaRPr>
          </a:p>
        </c:rich>
      </c:tx>
      <c:layout/>
      <c:overlay val="0"/>
    </c:title>
    <c:autoTitleDeleted val="0"/>
    <c:plotArea>
      <c:layout/>
      <c:pieChart>
        <c:varyColors val="1"/>
        <c:ser>
          <c:idx val="0"/>
          <c:order val="0"/>
          <c:tx>
            <c:strRef>
              <c:f>Lapas1!$B$1</c:f>
              <c:strCache>
                <c:ptCount val="1"/>
                <c:pt idx="0">
                  <c:v>Pardavimas</c:v>
                </c:pt>
              </c:strCache>
            </c:strRef>
          </c:tx>
          <c:dLbls>
            <c:dLbl>
              <c:idx val="0"/>
              <c:layout/>
              <c:tx>
                <c:rich>
                  <a:bodyPr/>
                  <a:lstStyle/>
                  <a:p>
                    <a:r>
                      <a:rPr lang="en-US" dirty="0" smtClean="0"/>
                      <a:t>15</a:t>
                    </a:r>
                    <a:r>
                      <a:rPr lang="lt-LT" dirty="0" smtClean="0"/>
                      <a:t>,(</a:t>
                    </a:r>
                    <a:r>
                      <a:rPr lang="en-US" dirty="0" smtClean="0"/>
                      <a:t>37%</a:t>
                    </a:r>
                    <a:r>
                      <a:rPr lang="lt-LT" dirty="0" smtClean="0"/>
                      <a:t>)</a:t>
                    </a:r>
                    <a:endParaRPr lang="en-US" dirty="0"/>
                  </a:p>
                </c:rich>
              </c:tx>
              <c:showLegendKey val="0"/>
              <c:showVal val="1"/>
              <c:showCatName val="0"/>
              <c:showSerName val="0"/>
              <c:showPercent val="1"/>
              <c:showBubbleSize val="0"/>
            </c:dLbl>
            <c:dLbl>
              <c:idx val="1"/>
              <c:layout/>
              <c:tx>
                <c:rich>
                  <a:bodyPr/>
                  <a:lstStyle/>
                  <a:p>
                    <a:r>
                      <a:rPr lang="en-US" smtClean="0"/>
                      <a:t>10</a:t>
                    </a:r>
                    <a:r>
                      <a:rPr lang="lt-LT" smtClean="0"/>
                      <a:t>,(</a:t>
                    </a:r>
                    <a:r>
                      <a:rPr lang="en-US" smtClean="0"/>
                      <a:t>25%</a:t>
                    </a:r>
                    <a:r>
                      <a:rPr lang="lt-LT" smtClean="0"/>
                      <a:t>)</a:t>
                    </a:r>
                    <a:endParaRPr lang="en-US"/>
                  </a:p>
                </c:rich>
              </c:tx>
              <c:showLegendKey val="0"/>
              <c:showVal val="1"/>
              <c:showCatName val="0"/>
              <c:showSerName val="0"/>
              <c:showPercent val="1"/>
              <c:showBubbleSize val="0"/>
            </c:dLbl>
            <c:dLbl>
              <c:idx val="2"/>
              <c:layout/>
              <c:tx>
                <c:rich>
                  <a:bodyPr/>
                  <a:lstStyle/>
                  <a:p>
                    <a:r>
                      <a:rPr lang="en-US" smtClean="0"/>
                      <a:t>6</a:t>
                    </a:r>
                    <a:r>
                      <a:rPr lang="lt-LT" smtClean="0"/>
                      <a:t>,(</a:t>
                    </a:r>
                    <a:r>
                      <a:rPr lang="en-US" smtClean="0"/>
                      <a:t>15%</a:t>
                    </a:r>
                    <a:r>
                      <a:rPr lang="lt-LT" smtClean="0"/>
                      <a:t>)</a:t>
                    </a:r>
                    <a:endParaRPr lang="en-US"/>
                  </a:p>
                </c:rich>
              </c:tx>
              <c:showLegendKey val="0"/>
              <c:showVal val="1"/>
              <c:showCatName val="0"/>
              <c:showSerName val="0"/>
              <c:showPercent val="1"/>
              <c:showBubbleSize val="0"/>
            </c:dLbl>
            <c:dLbl>
              <c:idx val="3"/>
              <c:delete val="1"/>
            </c:dLbl>
            <c:dLbl>
              <c:idx val="4"/>
              <c:layout/>
              <c:tx>
                <c:rich>
                  <a:bodyPr/>
                  <a:lstStyle/>
                  <a:p>
                    <a:r>
                      <a:rPr lang="en-US" dirty="0" smtClean="0"/>
                      <a:t>9</a:t>
                    </a:r>
                    <a:r>
                      <a:rPr lang="lt-LT" dirty="0" smtClean="0"/>
                      <a:t>,(</a:t>
                    </a:r>
                    <a:r>
                      <a:rPr lang="en-US" dirty="0" smtClean="0"/>
                      <a:t>23%</a:t>
                    </a:r>
                    <a:r>
                      <a:rPr lang="lt-LT" dirty="0" smtClean="0"/>
                      <a:t>)</a:t>
                    </a:r>
                    <a:endParaRPr lang="en-US" dirty="0"/>
                  </a:p>
                </c:rich>
              </c:tx>
              <c:showLegendKey val="0"/>
              <c:showVal val="1"/>
              <c:showCatName val="0"/>
              <c:showSerName val="0"/>
              <c:showPercent val="1"/>
              <c:showBubbleSize val="0"/>
            </c:dLbl>
            <c:dLbl>
              <c:idx val="5"/>
              <c:delete val="1"/>
            </c:dLbl>
            <c:showLegendKey val="0"/>
            <c:showVal val="1"/>
            <c:showCatName val="0"/>
            <c:showSerName val="0"/>
            <c:showPercent val="1"/>
            <c:showBubbleSize val="0"/>
            <c:showLeaderLines val="1"/>
          </c:dLbls>
          <c:cat>
            <c:strRef>
              <c:f>Lapas1!$A$2:$A$7</c:f>
              <c:strCache>
                <c:ptCount val="6"/>
                <c:pt idx="0">
                  <c:v>Draugiški</c:v>
                </c:pt>
                <c:pt idx="1">
                  <c:v>Dalykiniai</c:v>
                </c:pt>
                <c:pt idx="2">
                  <c:v>Konkurencingi</c:v>
                </c:pt>
                <c:pt idx="3">
                  <c:v>Priešiški</c:v>
                </c:pt>
                <c:pt idx="4">
                  <c:v>Geranoriški</c:v>
                </c:pt>
                <c:pt idx="5">
                  <c:v>Kita</c:v>
                </c:pt>
              </c:strCache>
            </c:strRef>
          </c:cat>
          <c:val>
            <c:numRef>
              <c:f>Lapas1!$B$2:$B$7</c:f>
              <c:numCache>
                <c:formatCode>General</c:formatCode>
                <c:ptCount val="6"/>
                <c:pt idx="0">
                  <c:v>15</c:v>
                </c:pt>
                <c:pt idx="1">
                  <c:v>10</c:v>
                </c:pt>
                <c:pt idx="2">
                  <c:v>6</c:v>
                </c:pt>
                <c:pt idx="3">
                  <c:v>0</c:v>
                </c:pt>
                <c:pt idx="4">
                  <c:v>9</c:v>
                </c:pt>
                <c:pt idx="5">
                  <c:v>0</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lt-LT" sz="3600" dirty="0" smtClean="0">
                <a:latin typeface="Times New Roman" panose="02020603050405020304" pitchFamily="18" charset="0"/>
                <a:cs typeface="Times New Roman" panose="02020603050405020304" pitchFamily="18" charset="0"/>
              </a:rPr>
              <a:t>Darželio darbuotojų bendradarbiavimas</a:t>
            </a:r>
            <a:endParaRPr lang="en-US" sz="3600" dirty="0">
              <a:latin typeface="Times New Roman" panose="02020603050405020304" pitchFamily="18" charset="0"/>
              <a:cs typeface="Times New Roman" panose="02020603050405020304" pitchFamily="18" charset="0"/>
            </a:endParaRPr>
          </a:p>
        </c:rich>
      </c:tx>
      <c:layout>
        <c:manualLayout>
          <c:xMode val="edge"/>
          <c:yMode val="edge"/>
          <c:x val="9.0368421052631584E-2"/>
          <c:y val="2.0962985063047827E-2"/>
        </c:manualLayout>
      </c:layout>
      <c:overlay val="0"/>
    </c:title>
    <c:autoTitleDeleted val="0"/>
    <c:plotArea>
      <c:layout/>
      <c:barChart>
        <c:barDir val="col"/>
        <c:grouping val="clustered"/>
        <c:varyColors val="0"/>
        <c:ser>
          <c:idx val="0"/>
          <c:order val="0"/>
          <c:tx>
            <c:strRef>
              <c:f>Sheet1!$B$1</c:f>
              <c:strCache>
                <c:ptCount val="1"/>
                <c:pt idx="0">
                  <c:v>Sales</c:v>
                </c:pt>
              </c:strCache>
            </c:strRef>
          </c:tx>
          <c:invertIfNegative val="0"/>
          <c:dLbls>
            <c:dLbl>
              <c:idx val="0"/>
              <c:delete val="1"/>
            </c:dLbl>
            <c:dLbl>
              <c:idx val="1"/>
              <c:delete val="1"/>
            </c:dLbl>
            <c:dLbl>
              <c:idx val="2"/>
              <c:delete val="1"/>
            </c:dLbl>
            <c:dLbl>
              <c:idx val="3"/>
              <c:delete val="1"/>
            </c:dLbl>
            <c:dLbl>
              <c:idx val="4"/>
              <c:delete val="1"/>
            </c:dLbl>
            <c:dLbl>
              <c:idx val="5"/>
              <c:layout/>
              <c:tx>
                <c:rich>
                  <a:bodyPr/>
                  <a:lstStyle/>
                  <a:p>
                    <a:r>
                      <a:rPr lang="en-US" smtClean="0"/>
                      <a:t>1</a:t>
                    </a:r>
                    <a:r>
                      <a:rPr lang="lt-LT" smtClean="0"/>
                      <a:t>,(</a:t>
                    </a:r>
                    <a:r>
                      <a:rPr lang="en-US" smtClean="0"/>
                      <a:t>2%</a:t>
                    </a:r>
                    <a:r>
                      <a:rPr lang="lt-LT" smtClean="0"/>
                      <a:t>)</a:t>
                    </a:r>
                    <a:endParaRPr lang="en-US" dirty="0"/>
                  </a:p>
                </c:rich>
              </c:tx>
              <c:showLegendKey val="0"/>
              <c:showVal val="1"/>
              <c:showCatName val="0"/>
              <c:showSerName val="0"/>
              <c:showPercent val="0"/>
              <c:showBubbleSize val="0"/>
            </c:dLbl>
            <c:dLbl>
              <c:idx val="6"/>
              <c:layout/>
              <c:tx>
                <c:rich>
                  <a:bodyPr/>
                  <a:lstStyle/>
                  <a:p>
                    <a:r>
                      <a:rPr lang="en-US" smtClean="0"/>
                      <a:t>8</a:t>
                    </a:r>
                    <a:r>
                      <a:rPr lang="lt-LT" smtClean="0"/>
                      <a:t>,(</a:t>
                    </a:r>
                    <a:r>
                      <a:rPr lang="en-US" smtClean="0"/>
                      <a:t>20%</a:t>
                    </a:r>
                    <a:r>
                      <a:rPr lang="lt-LT" smtClean="0"/>
                      <a:t>)</a:t>
                    </a:r>
                    <a:endParaRPr lang="en-US"/>
                  </a:p>
                </c:rich>
              </c:tx>
              <c:showLegendKey val="0"/>
              <c:showVal val="1"/>
              <c:showCatName val="0"/>
              <c:showSerName val="0"/>
              <c:showPercent val="0"/>
              <c:showBubbleSize val="0"/>
            </c:dLbl>
            <c:dLbl>
              <c:idx val="7"/>
              <c:layout/>
              <c:tx>
                <c:rich>
                  <a:bodyPr/>
                  <a:lstStyle/>
                  <a:p>
                    <a:r>
                      <a:rPr lang="en-US" smtClean="0"/>
                      <a:t>10</a:t>
                    </a:r>
                    <a:r>
                      <a:rPr lang="lt-LT" smtClean="0"/>
                      <a:t>,(</a:t>
                    </a:r>
                    <a:r>
                      <a:rPr lang="en-US" smtClean="0"/>
                      <a:t>25%</a:t>
                    </a:r>
                    <a:r>
                      <a:rPr lang="lt-LT" smtClean="0"/>
                      <a:t>)</a:t>
                    </a:r>
                    <a:endParaRPr lang="en-US"/>
                  </a:p>
                </c:rich>
              </c:tx>
              <c:showLegendKey val="0"/>
              <c:showVal val="1"/>
              <c:showCatName val="0"/>
              <c:showSerName val="0"/>
              <c:showPercent val="0"/>
              <c:showBubbleSize val="0"/>
            </c:dLbl>
            <c:dLbl>
              <c:idx val="8"/>
              <c:layout/>
              <c:tx>
                <c:rich>
                  <a:bodyPr/>
                  <a:lstStyle/>
                  <a:p>
                    <a:r>
                      <a:rPr lang="en-US" smtClean="0"/>
                      <a:t>13</a:t>
                    </a:r>
                    <a:r>
                      <a:rPr lang="lt-LT" smtClean="0"/>
                      <a:t>,(</a:t>
                    </a:r>
                    <a:r>
                      <a:rPr lang="en-US" smtClean="0"/>
                      <a:t>33%</a:t>
                    </a:r>
                    <a:r>
                      <a:rPr lang="lt-LT" smtClean="0"/>
                      <a:t>)</a:t>
                    </a:r>
                    <a:endParaRPr lang="en-US"/>
                  </a:p>
                </c:rich>
              </c:tx>
              <c:showLegendKey val="0"/>
              <c:showVal val="1"/>
              <c:showCatName val="0"/>
              <c:showSerName val="0"/>
              <c:showPercent val="0"/>
              <c:showBubbleSize val="0"/>
            </c:dLbl>
            <c:dLbl>
              <c:idx val="9"/>
              <c:layout/>
              <c:tx>
                <c:rich>
                  <a:bodyPr/>
                  <a:lstStyle/>
                  <a:p>
                    <a:r>
                      <a:rPr lang="en-US" smtClean="0"/>
                      <a:t>8</a:t>
                    </a:r>
                    <a:r>
                      <a:rPr lang="lt-LT" smtClean="0"/>
                      <a:t>,(</a:t>
                    </a:r>
                    <a:r>
                      <a:rPr lang="en-US" smtClean="0"/>
                      <a:t>20%</a:t>
                    </a:r>
                    <a:r>
                      <a:rPr lang="lt-LT" smtClean="0"/>
                      <a:t>)</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Sheet1!$A$2:$A$11</c:f>
              <c:strCache>
                <c:ptCount val="10"/>
                <c:pt idx="0">
                  <c:v>1 labai blogai</c:v>
                </c:pt>
                <c:pt idx="1">
                  <c:v>2</c:v>
                </c:pt>
                <c:pt idx="2">
                  <c:v>3</c:v>
                </c:pt>
                <c:pt idx="3">
                  <c:v>4</c:v>
                </c:pt>
                <c:pt idx="4">
                  <c:v>5</c:v>
                </c:pt>
                <c:pt idx="5">
                  <c:v>6</c:v>
                </c:pt>
                <c:pt idx="6">
                  <c:v>7</c:v>
                </c:pt>
                <c:pt idx="7">
                  <c:v>8</c:v>
                </c:pt>
                <c:pt idx="8">
                  <c:v>9</c:v>
                </c:pt>
                <c:pt idx="9">
                  <c:v>10 labai gerai</c:v>
                </c:pt>
              </c:strCache>
            </c:strRef>
          </c:cat>
          <c:val>
            <c:numRef>
              <c:f>Sheet1!$B$2:$B$11</c:f>
              <c:numCache>
                <c:formatCode>General</c:formatCode>
                <c:ptCount val="10"/>
                <c:pt idx="0">
                  <c:v>0</c:v>
                </c:pt>
                <c:pt idx="1">
                  <c:v>0</c:v>
                </c:pt>
                <c:pt idx="2">
                  <c:v>0</c:v>
                </c:pt>
                <c:pt idx="3">
                  <c:v>0</c:v>
                </c:pt>
                <c:pt idx="4">
                  <c:v>0</c:v>
                </c:pt>
                <c:pt idx="5">
                  <c:v>1</c:v>
                </c:pt>
                <c:pt idx="6">
                  <c:v>8</c:v>
                </c:pt>
                <c:pt idx="7">
                  <c:v>10</c:v>
                </c:pt>
                <c:pt idx="8">
                  <c:v>13</c:v>
                </c:pt>
                <c:pt idx="9">
                  <c:v>8</c:v>
                </c:pt>
              </c:numCache>
            </c:numRef>
          </c:val>
        </c:ser>
        <c:dLbls>
          <c:showLegendKey val="0"/>
          <c:showVal val="0"/>
          <c:showCatName val="0"/>
          <c:showSerName val="0"/>
          <c:showPercent val="0"/>
          <c:showBubbleSize val="0"/>
        </c:dLbls>
        <c:gapWidth val="100"/>
        <c:axId val="121189120"/>
        <c:axId val="121183232"/>
      </c:barChart>
      <c:valAx>
        <c:axId val="121183232"/>
        <c:scaling>
          <c:orientation val="minMax"/>
        </c:scaling>
        <c:delete val="0"/>
        <c:axPos val="l"/>
        <c:majorGridlines/>
        <c:numFmt formatCode="General" sourceLinked="1"/>
        <c:majorTickMark val="out"/>
        <c:minorTickMark val="none"/>
        <c:tickLblPos val="nextTo"/>
        <c:crossAx val="121189120"/>
        <c:crosses val="autoZero"/>
        <c:crossBetween val="between"/>
      </c:valAx>
      <c:catAx>
        <c:axId val="121189120"/>
        <c:scaling>
          <c:orientation val="minMax"/>
        </c:scaling>
        <c:delete val="0"/>
        <c:axPos val="b"/>
        <c:majorTickMark val="out"/>
        <c:minorTickMark val="none"/>
        <c:tickLblPos val="nextTo"/>
        <c:crossAx val="121183232"/>
        <c:crosses val="autoZero"/>
        <c:auto val="1"/>
        <c:lblAlgn val="ctr"/>
        <c:lblOffset val="100"/>
        <c:noMultiLvlLbl val="0"/>
      </c:catAx>
    </c:plotArea>
    <c:legend>
      <c:legendPos val="r"/>
      <c:layout/>
      <c:overlay val="0"/>
      <c:spPr>
        <a:ln>
          <a:gradFill>
            <a:gsLst>
              <a:gs pos="0">
                <a:schemeClr val="tx2"/>
              </a:gs>
              <a:gs pos="50000">
                <a:schemeClr val="accent1">
                  <a:tint val="44500"/>
                  <a:satMod val="160000"/>
                </a:schemeClr>
              </a:gs>
              <a:gs pos="100000">
                <a:schemeClr val="accent1">
                  <a:tint val="23500"/>
                  <a:satMod val="160000"/>
                </a:schemeClr>
              </a:gs>
            </a:gsLst>
            <a:lin ang="5400000" scaled="0"/>
          </a:gradFill>
        </a:ln>
      </c:sp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lt-LT" sz="3600" dirty="0" smtClean="0">
                <a:latin typeface="Times New Roman" panose="02020603050405020304" pitchFamily="18" charset="0"/>
                <a:cs typeface="Times New Roman" panose="02020603050405020304" pitchFamily="18" charset="0"/>
              </a:rPr>
              <a:t>Vadovų ir</a:t>
            </a:r>
            <a:r>
              <a:rPr lang="lt-LT" sz="3600" baseline="0" dirty="0" smtClean="0">
                <a:latin typeface="Times New Roman" panose="02020603050405020304" pitchFamily="18" charset="0"/>
                <a:cs typeface="Times New Roman" panose="02020603050405020304" pitchFamily="18" charset="0"/>
              </a:rPr>
              <a:t> pedagogų bendradarbiavimas</a:t>
            </a:r>
            <a:endParaRPr lang="en-US" sz="3600" dirty="0">
              <a:latin typeface="Times New Roman" panose="02020603050405020304" pitchFamily="18" charset="0"/>
              <a:cs typeface="Times New Roman" panose="02020603050405020304" pitchFamily="18" charset="0"/>
            </a:endParaRPr>
          </a:p>
        </c:rich>
      </c:tx>
      <c:layout>
        <c:manualLayout>
          <c:xMode val="edge"/>
          <c:yMode val="edge"/>
          <c:x val="1.6622461665975943E-3"/>
          <c:y val="2.3802737100826202E-2"/>
        </c:manualLayout>
      </c:layout>
      <c:overlay val="0"/>
    </c:title>
    <c:autoTitleDeleted val="0"/>
    <c:plotArea>
      <c:layout/>
      <c:barChart>
        <c:barDir val="col"/>
        <c:grouping val="clustered"/>
        <c:varyColors val="0"/>
        <c:ser>
          <c:idx val="0"/>
          <c:order val="0"/>
          <c:tx>
            <c:strRef>
              <c:f>Sheet1!$B$1</c:f>
              <c:strCache>
                <c:ptCount val="1"/>
                <c:pt idx="0">
                  <c:v>Sales</c:v>
                </c:pt>
              </c:strCache>
            </c:strRef>
          </c:tx>
          <c:invertIfNegative val="0"/>
          <c:dLbls>
            <c:dLbl>
              <c:idx val="0"/>
              <c:delete val="1"/>
            </c:dLbl>
            <c:dLbl>
              <c:idx val="1"/>
              <c:layout/>
              <c:tx>
                <c:rich>
                  <a:bodyPr/>
                  <a:lstStyle/>
                  <a:p>
                    <a:r>
                      <a:rPr lang="en-US" smtClean="0"/>
                      <a:t>1</a:t>
                    </a:r>
                    <a:r>
                      <a:rPr lang="lt-LT" smtClean="0"/>
                      <a:t>,</a:t>
                    </a:r>
                    <a:r>
                      <a:rPr lang="en-US" smtClean="0"/>
                      <a:t> </a:t>
                    </a:r>
                    <a:r>
                      <a:rPr lang="lt-LT" smtClean="0"/>
                      <a:t>(</a:t>
                    </a:r>
                    <a:r>
                      <a:rPr lang="en-US" smtClean="0"/>
                      <a:t>2%</a:t>
                    </a:r>
                    <a:r>
                      <a:rPr lang="lt-LT" smtClean="0"/>
                      <a:t>)</a:t>
                    </a:r>
                    <a:endParaRPr lang="en-US"/>
                  </a:p>
                </c:rich>
              </c:tx>
              <c:showLegendKey val="0"/>
              <c:showVal val="1"/>
              <c:showCatName val="0"/>
              <c:showSerName val="0"/>
              <c:showPercent val="0"/>
              <c:showBubbleSize val="0"/>
            </c:dLbl>
            <c:dLbl>
              <c:idx val="2"/>
              <c:delete val="1"/>
            </c:dLbl>
            <c:dLbl>
              <c:idx val="3"/>
              <c:delete val="1"/>
            </c:dLbl>
            <c:dLbl>
              <c:idx val="4"/>
              <c:layout/>
              <c:tx>
                <c:rich>
                  <a:bodyPr/>
                  <a:lstStyle/>
                  <a:p>
                    <a:r>
                      <a:rPr lang="en-US" smtClean="0"/>
                      <a:t>1</a:t>
                    </a:r>
                    <a:r>
                      <a:rPr lang="lt-LT" smtClean="0"/>
                      <a:t>,(</a:t>
                    </a:r>
                    <a:r>
                      <a:rPr lang="en-US" smtClean="0"/>
                      <a:t>2%</a:t>
                    </a:r>
                    <a:r>
                      <a:rPr lang="lt-LT" smtClean="0"/>
                      <a:t>)</a:t>
                    </a:r>
                    <a:endParaRPr lang="en-US"/>
                  </a:p>
                </c:rich>
              </c:tx>
              <c:showLegendKey val="0"/>
              <c:showVal val="1"/>
              <c:showCatName val="0"/>
              <c:showSerName val="0"/>
              <c:showPercent val="0"/>
              <c:showBubbleSize val="0"/>
            </c:dLbl>
            <c:dLbl>
              <c:idx val="5"/>
              <c:layout/>
              <c:tx>
                <c:rich>
                  <a:bodyPr/>
                  <a:lstStyle/>
                  <a:p>
                    <a:r>
                      <a:rPr lang="en-US" smtClean="0"/>
                      <a:t>3</a:t>
                    </a:r>
                    <a:r>
                      <a:rPr lang="lt-LT" smtClean="0"/>
                      <a:t>,(</a:t>
                    </a:r>
                    <a:r>
                      <a:rPr lang="en-US" smtClean="0"/>
                      <a:t>7%</a:t>
                    </a:r>
                    <a:r>
                      <a:rPr lang="lt-LT" smtClean="0"/>
                      <a:t>)</a:t>
                    </a:r>
                    <a:endParaRPr lang="en-US"/>
                  </a:p>
                </c:rich>
              </c:tx>
              <c:showLegendKey val="0"/>
              <c:showVal val="1"/>
              <c:showCatName val="0"/>
              <c:showSerName val="0"/>
              <c:showPercent val="0"/>
              <c:showBubbleSize val="0"/>
            </c:dLbl>
            <c:dLbl>
              <c:idx val="6"/>
              <c:layout/>
              <c:tx>
                <c:rich>
                  <a:bodyPr/>
                  <a:lstStyle/>
                  <a:p>
                    <a:r>
                      <a:rPr lang="en-US" smtClean="0"/>
                      <a:t>8</a:t>
                    </a:r>
                    <a:r>
                      <a:rPr lang="lt-LT" smtClean="0"/>
                      <a:t>,(</a:t>
                    </a:r>
                    <a:r>
                      <a:rPr lang="en-US" smtClean="0"/>
                      <a:t>20%</a:t>
                    </a:r>
                    <a:r>
                      <a:rPr lang="lt-LT" smtClean="0"/>
                      <a:t>)</a:t>
                    </a:r>
                    <a:endParaRPr lang="en-US"/>
                  </a:p>
                </c:rich>
              </c:tx>
              <c:showLegendKey val="0"/>
              <c:showVal val="1"/>
              <c:showCatName val="0"/>
              <c:showSerName val="0"/>
              <c:showPercent val="0"/>
              <c:showBubbleSize val="0"/>
            </c:dLbl>
            <c:dLbl>
              <c:idx val="7"/>
              <c:layout/>
              <c:tx>
                <c:rich>
                  <a:bodyPr/>
                  <a:lstStyle/>
                  <a:p>
                    <a:r>
                      <a:rPr lang="en-US" smtClean="0"/>
                      <a:t>11</a:t>
                    </a:r>
                    <a:r>
                      <a:rPr lang="lt-LT" smtClean="0"/>
                      <a:t>,(</a:t>
                    </a:r>
                    <a:r>
                      <a:rPr lang="en-US" smtClean="0"/>
                      <a:t>28%</a:t>
                    </a:r>
                    <a:r>
                      <a:rPr lang="lt-LT" smtClean="0"/>
                      <a:t>)</a:t>
                    </a:r>
                    <a:endParaRPr lang="en-US"/>
                  </a:p>
                </c:rich>
              </c:tx>
              <c:showLegendKey val="0"/>
              <c:showVal val="1"/>
              <c:showCatName val="0"/>
              <c:showSerName val="0"/>
              <c:showPercent val="0"/>
              <c:showBubbleSize val="0"/>
            </c:dLbl>
            <c:dLbl>
              <c:idx val="8"/>
              <c:layout/>
              <c:tx>
                <c:rich>
                  <a:bodyPr/>
                  <a:lstStyle/>
                  <a:p>
                    <a:r>
                      <a:rPr lang="en-US" smtClean="0"/>
                      <a:t>7</a:t>
                    </a:r>
                    <a:r>
                      <a:rPr lang="lt-LT" smtClean="0"/>
                      <a:t>,</a:t>
                    </a:r>
                    <a:r>
                      <a:rPr lang="en-US" smtClean="0"/>
                      <a:t> </a:t>
                    </a:r>
                    <a:r>
                      <a:rPr lang="lt-LT" smtClean="0"/>
                      <a:t>(</a:t>
                    </a:r>
                    <a:r>
                      <a:rPr lang="en-US" smtClean="0"/>
                      <a:t>18%</a:t>
                    </a:r>
                    <a:r>
                      <a:rPr lang="lt-LT" smtClean="0"/>
                      <a:t>)</a:t>
                    </a:r>
                    <a:endParaRPr lang="en-US"/>
                  </a:p>
                </c:rich>
              </c:tx>
              <c:showLegendKey val="0"/>
              <c:showVal val="1"/>
              <c:showCatName val="0"/>
              <c:showSerName val="0"/>
              <c:showPercent val="0"/>
              <c:showBubbleSize val="0"/>
            </c:dLbl>
            <c:dLbl>
              <c:idx val="9"/>
              <c:layout/>
              <c:tx>
                <c:rich>
                  <a:bodyPr/>
                  <a:lstStyle/>
                  <a:p>
                    <a:r>
                      <a:rPr lang="en-US" smtClean="0"/>
                      <a:t>9</a:t>
                    </a:r>
                    <a:r>
                      <a:rPr lang="lt-LT" smtClean="0"/>
                      <a:t>,(</a:t>
                    </a:r>
                    <a:r>
                      <a:rPr lang="en-US" smtClean="0"/>
                      <a:t>23%</a:t>
                    </a:r>
                    <a:r>
                      <a:rPr lang="lt-LT" smtClean="0"/>
                      <a:t>)</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Sheet1!$A$2:$A$11</c:f>
              <c:strCache>
                <c:ptCount val="10"/>
                <c:pt idx="0">
                  <c:v>1 labai blogai</c:v>
                </c:pt>
                <c:pt idx="1">
                  <c:v>2</c:v>
                </c:pt>
                <c:pt idx="2">
                  <c:v>3</c:v>
                </c:pt>
                <c:pt idx="3">
                  <c:v>4</c:v>
                </c:pt>
                <c:pt idx="4">
                  <c:v>5</c:v>
                </c:pt>
                <c:pt idx="5">
                  <c:v>6</c:v>
                </c:pt>
                <c:pt idx="6">
                  <c:v>7</c:v>
                </c:pt>
                <c:pt idx="7">
                  <c:v>8</c:v>
                </c:pt>
                <c:pt idx="8">
                  <c:v>9</c:v>
                </c:pt>
                <c:pt idx="9">
                  <c:v>10 labai gerai</c:v>
                </c:pt>
              </c:strCache>
            </c:strRef>
          </c:cat>
          <c:val>
            <c:numRef>
              <c:f>Sheet1!$B$2:$B$11</c:f>
              <c:numCache>
                <c:formatCode>General</c:formatCode>
                <c:ptCount val="10"/>
                <c:pt idx="0">
                  <c:v>0</c:v>
                </c:pt>
                <c:pt idx="1">
                  <c:v>1</c:v>
                </c:pt>
                <c:pt idx="2">
                  <c:v>0</c:v>
                </c:pt>
                <c:pt idx="3">
                  <c:v>0</c:v>
                </c:pt>
                <c:pt idx="4">
                  <c:v>1</c:v>
                </c:pt>
                <c:pt idx="5">
                  <c:v>3</c:v>
                </c:pt>
                <c:pt idx="6">
                  <c:v>8</c:v>
                </c:pt>
                <c:pt idx="7">
                  <c:v>11</c:v>
                </c:pt>
                <c:pt idx="8">
                  <c:v>7</c:v>
                </c:pt>
                <c:pt idx="9">
                  <c:v>9</c:v>
                </c:pt>
              </c:numCache>
            </c:numRef>
          </c:val>
        </c:ser>
        <c:dLbls>
          <c:showLegendKey val="0"/>
          <c:showVal val="0"/>
          <c:showCatName val="0"/>
          <c:showSerName val="0"/>
          <c:showPercent val="0"/>
          <c:showBubbleSize val="0"/>
        </c:dLbls>
        <c:gapWidth val="100"/>
        <c:axId val="151167360"/>
        <c:axId val="151157376"/>
      </c:barChart>
      <c:valAx>
        <c:axId val="151157376"/>
        <c:scaling>
          <c:orientation val="minMax"/>
        </c:scaling>
        <c:delete val="0"/>
        <c:axPos val="l"/>
        <c:majorGridlines/>
        <c:numFmt formatCode="General" sourceLinked="1"/>
        <c:majorTickMark val="out"/>
        <c:minorTickMark val="none"/>
        <c:tickLblPos val="nextTo"/>
        <c:crossAx val="151167360"/>
        <c:crosses val="autoZero"/>
        <c:crossBetween val="between"/>
      </c:valAx>
      <c:catAx>
        <c:axId val="151167360"/>
        <c:scaling>
          <c:orientation val="minMax"/>
        </c:scaling>
        <c:delete val="0"/>
        <c:axPos val="b"/>
        <c:majorTickMark val="out"/>
        <c:minorTickMark val="none"/>
        <c:tickLblPos val="nextTo"/>
        <c:crossAx val="151157376"/>
        <c:crosses val="autoZero"/>
        <c:auto val="1"/>
        <c:lblAlgn val="ctr"/>
        <c:lblOffset val="100"/>
        <c:noMultiLvlLbl val="0"/>
      </c:cat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3600">
              <a:latin typeface="Times New Roman" panose="02020603050405020304" pitchFamily="18" charset="0"/>
              <a:cs typeface="Times New Roman" panose="02020603050405020304" pitchFamily="18" charset="0"/>
            </a:defRPr>
          </a:pPr>
          <a:endParaRPr lang="en-US"/>
        </a:p>
      </c:txPr>
    </c:title>
    <c:autoTitleDeleted val="0"/>
    <c:plotArea>
      <c:layout/>
      <c:pieChart>
        <c:varyColors val="1"/>
        <c:ser>
          <c:idx val="0"/>
          <c:order val="0"/>
          <c:tx>
            <c:strRef>
              <c:f>Lapas1!$B$1</c:f>
              <c:strCache>
                <c:ptCount val="1"/>
                <c:pt idx="0">
                  <c:v>Bendras komandinis darbas</c:v>
                </c:pt>
              </c:strCache>
            </c:strRef>
          </c:tx>
          <c:dLbls>
            <c:dLbl>
              <c:idx val="0"/>
              <c:delete val="1"/>
            </c:dLbl>
            <c:dLbl>
              <c:idx val="1"/>
              <c:delete val="1"/>
            </c:dLbl>
            <c:dLbl>
              <c:idx val="2"/>
              <c:delete val="1"/>
            </c:dLbl>
            <c:dLbl>
              <c:idx val="3"/>
              <c:layout/>
              <c:tx>
                <c:rich>
                  <a:bodyPr/>
                  <a:lstStyle/>
                  <a:p>
                    <a:r>
                      <a:rPr lang="en-US" smtClean="0"/>
                      <a:t>21</a:t>
                    </a:r>
                    <a:r>
                      <a:rPr lang="lt-LT" smtClean="0"/>
                      <a:t>,(</a:t>
                    </a:r>
                    <a:r>
                      <a:rPr lang="en-US" smtClean="0"/>
                      <a:t> </a:t>
                    </a:r>
                    <a:r>
                      <a:rPr lang="en-US"/>
                      <a:t>52</a:t>
                    </a:r>
                    <a:r>
                      <a:rPr lang="en-US" smtClean="0"/>
                      <a:t>%</a:t>
                    </a:r>
                    <a:r>
                      <a:rPr lang="lt-LT" smtClean="0"/>
                      <a:t>)</a:t>
                    </a:r>
                    <a:endParaRPr lang="en-US"/>
                  </a:p>
                </c:rich>
              </c:tx>
              <c:showLegendKey val="0"/>
              <c:showVal val="1"/>
              <c:showCatName val="0"/>
              <c:showSerName val="0"/>
              <c:showPercent val="1"/>
              <c:showBubbleSize val="0"/>
            </c:dLbl>
            <c:dLbl>
              <c:idx val="4"/>
              <c:layout/>
              <c:tx>
                <c:rich>
                  <a:bodyPr/>
                  <a:lstStyle/>
                  <a:p>
                    <a:r>
                      <a:rPr lang="en-US" smtClean="0"/>
                      <a:t>19</a:t>
                    </a:r>
                    <a:r>
                      <a:rPr lang="lt-LT" smtClean="0"/>
                      <a:t>,(</a:t>
                    </a:r>
                    <a:r>
                      <a:rPr lang="en-US" smtClean="0"/>
                      <a:t>48%</a:t>
                    </a:r>
                    <a:r>
                      <a:rPr lang="lt-LT" smtClean="0"/>
                      <a:t>)</a:t>
                    </a:r>
                    <a:endParaRPr lang="en-US"/>
                  </a:p>
                </c:rich>
              </c:tx>
              <c:showLegendKey val="0"/>
              <c:showVal val="1"/>
              <c:showCatName val="0"/>
              <c:showSerName val="0"/>
              <c:showPercent val="1"/>
              <c:showBubbleSize val="0"/>
            </c:dLbl>
            <c:showLegendKey val="0"/>
            <c:showVal val="1"/>
            <c:showCatName val="0"/>
            <c:showSerName val="0"/>
            <c:showPercent val="1"/>
            <c:showBubbleSize val="0"/>
            <c:showLeaderLines val="1"/>
          </c:dLbls>
          <c:cat>
            <c:strRef>
              <c:f>Lapas1!$A$2:$A$6</c:f>
              <c:strCache>
                <c:ptCount val="5"/>
                <c:pt idx="0">
                  <c:v>Visiškai nesvarbu</c:v>
                </c:pt>
                <c:pt idx="1">
                  <c:v>Nesvarbu</c:v>
                </c:pt>
                <c:pt idx="2">
                  <c:v>Abejoju</c:v>
                </c:pt>
                <c:pt idx="3">
                  <c:v>Svarbu</c:v>
                </c:pt>
                <c:pt idx="4">
                  <c:v>Labai svarbu</c:v>
                </c:pt>
              </c:strCache>
            </c:strRef>
          </c:cat>
          <c:val>
            <c:numRef>
              <c:f>Lapas1!$B$2:$B$6</c:f>
              <c:numCache>
                <c:formatCode>General</c:formatCode>
                <c:ptCount val="5"/>
                <c:pt idx="0">
                  <c:v>0</c:v>
                </c:pt>
                <c:pt idx="1">
                  <c:v>0</c:v>
                </c:pt>
                <c:pt idx="2">
                  <c:v>0</c:v>
                </c:pt>
                <c:pt idx="3">
                  <c:v>21</c:v>
                </c:pt>
                <c:pt idx="4">
                  <c:v>19</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3600">
              <a:latin typeface="Times New Roman" panose="02020603050405020304" pitchFamily="18" charset="0"/>
              <a:cs typeface="Times New Roman" panose="02020603050405020304" pitchFamily="18" charset="0"/>
            </a:defRPr>
          </a:pPr>
          <a:endParaRPr lang="en-US"/>
        </a:p>
      </c:txPr>
    </c:title>
    <c:autoTitleDeleted val="0"/>
    <c:plotArea>
      <c:layout/>
      <c:pieChart>
        <c:varyColors val="1"/>
        <c:ser>
          <c:idx val="0"/>
          <c:order val="0"/>
          <c:tx>
            <c:strRef>
              <c:f>Lapas1!$B$1</c:f>
              <c:strCache>
                <c:ptCount val="1"/>
                <c:pt idx="0">
                  <c:v>Ar vertybė dirbti komanduose?</c:v>
                </c:pt>
              </c:strCache>
            </c:strRef>
          </c:tx>
          <c:dLbls>
            <c:showLegendKey val="0"/>
            <c:showVal val="0"/>
            <c:showCatName val="0"/>
            <c:showSerName val="0"/>
            <c:showPercent val="1"/>
            <c:showBubbleSize val="0"/>
            <c:showLeaderLines val="1"/>
          </c:dLbls>
          <c:cat>
            <c:strRef>
              <c:f>Lapas1!$A$2:$A$6</c:f>
              <c:strCache>
                <c:ptCount val="5"/>
                <c:pt idx="0">
                  <c:v>Visiškai nesutinku</c:v>
                </c:pt>
                <c:pt idx="1">
                  <c:v>Nesutinku</c:v>
                </c:pt>
                <c:pt idx="2">
                  <c:v>Abejoju</c:v>
                </c:pt>
                <c:pt idx="3">
                  <c:v>Sutinku</c:v>
                </c:pt>
                <c:pt idx="4">
                  <c:v>Visiškai sutinku</c:v>
                </c:pt>
              </c:strCache>
            </c:strRef>
          </c:cat>
          <c:val>
            <c:numRef>
              <c:f>Lapas1!$B$2:$B$6</c:f>
              <c:numCache>
                <c:formatCode>General</c:formatCode>
                <c:ptCount val="5"/>
                <c:pt idx="3">
                  <c:v>20</c:v>
                </c:pt>
                <c:pt idx="4">
                  <c:v>20</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lt-LT" sz="3600" dirty="0" smtClean="0">
                <a:latin typeface="Times New Roman" panose="02020603050405020304" pitchFamily="18" charset="0"/>
                <a:cs typeface="Times New Roman" panose="02020603050405020304" pitchFamily="18" charset="0"/>
              </a:rPr>
              <a:t>Geranoriškumas</a:t>
            </a:r>
            <a:r>
              <a:rPr lang="lt-LT" sz="3600" baseline="0" dirty="0" smtClean="0">
                <a:latin typeface="Times New Roman" panose="02020603050405020304" pitchFamily="18" charset="0"/>
                <a:cs typeface="Times New Roman" panose="02020603050405020304" pitchFamily="18" charset="0"/>
              </a:rPr>
              <a:t> vienas kitam ir koliageli pagalba</a:t>
            </a:r>
            <a:endParaRPr lang="en-US" sz="3600" dirty="0">
              <a:latin typeface="Times New Roman" panose="02020603050405020304" pitchFamily="18" charset="0"/>
              <a:cs typeface="Times New Roman" panose="02020603050405020304" pitchFamily="18" charset="0"/>
            </a:endParaRPr>
          </a:p>
        </c:rich>
      </c:tx>
      <c:layout/>
      <c:overlay val="0"/>
    </c:title>
    <c:autoTitleDeleted val="0"/>
    <c:plotArea>
      <c:layout/>
      <c:barChart>
        <c:barDir val="col"/>
        <c:grouping val="clustered"/>
        <c:varyColors val="0"/>
        <c:ser>
          <c:idx val="0"/>
          <c:order val="0"/>
          <c:tx>
            <c:strRef>
              <c:f>Sheet1!$B$1</c:f>
              <c:strCache>
                <c:ptCount val="1"/>
                <c:pt idx="0">
                  <c:v>Sales</c:v>
                </c:pt>
              </c:strCache>
            </c:strRef>
          </c:tx>
          <c:invertIfNegative val="0"/>
          <c:dLbls>
            <c:dLbl>
              <c:idx val="0"/>
              <c:delete val="1"/>
            </c:dLbl>
            <c:dLbl>
              <c:idx val="1"/>
              <c:delete val="1"/>
            </c:dLbl>
            <c:dLbl>
              <c:idx val="2"/>
              <c:delete val="1"/>
            </c:dLbl>
            <c:dLbl>
              <c:idx val="3"/>
              <c:delete val="1"/>
            </c:dLbl>
            <c:dLbl>
              <c:idx val="4"/>
              <c:layout/>
              <c:tx>
                <c:rich>
                  <a:bodyPr/>
                  <a:lstStyle/>
                  <a:p>
                    <a:r>
                      <a:rPr lang="en-US" smtClean="0"/>
                      <a:t>1</a:t>
                    </a:r>
                    <a:r>
                      <a:rPr lang="lt-LT" smtClean="0"/>
                      <a:t>,(</a:t>
                    </a:r>
                    <a:r>
                      <a:rPr lang="en-US" smtClean="0"/>
                      <a:t>2%</a:t>
                    </a:r>
                    <a:r>
                      <a:rPr lang="lt-LT" smtClean="0"/>
                      <a:t>)</a:t>
                    </a:r>
                    <a:endParaRPr lang="en-US"/>
                  </a:p>
                </c:rich>
              </c:tx>
              <c:showLegendKey val="0"/>
              <c:showVal val="1"/>
              <c:showCatName val="0"/>
              <c:showSerName val="0"/>
              <c:showPercent val="0"/>
              <c:showBubbleSize val="0"/>
            </c:dLbl>
            <c:dLbl>
              <c:idx val="5"/>
              <c:delete val="1"/>
            </c:dLbl>
            <c:dLbl>
              <c:idx val="6"/>
              <c:layout/>
              <c:tx>
                <c:rich>
                  <a:bodyPr/>
                  <a:lstStyle/>
                  <a:p>
                    <a:r>
                      <a:rPr lang="en-US" smtClean="0"/>
                      <a:t>2</a:t>
                    </a:r>
                    <a:r>
                      <a:rPr lang="lt-LT" smtClean="0"/>
                      <a:t>,(</a:t>
                    </a:r>
                    <a:r>
                      <a:rPr lang="en-US" smtClean="0"/>
                      <a:t>5%</a:t>
                    </a:r>
                    <a:r>
                      <a:rPr lang="lt-LT" smtClean="0"/>
                      <a:t>)</a:t>
                    </a:r>
                    <a:endParaRPr lang="en-US"/>
                  </a:p>
                </c:rich>
              </c:tx>
              <c:showLegendKey val="0"/>
              <c:showVal val="1"/>
              <c:showCatName val="0"/>
              <c:showSerName val="0"/>
              <c:showPercent val="0"/>
              <c:showBubbleSize val="0"/>
            </c:dLbl>
            <c:dLbl>
              <c:idx val="7"/>
              <c:layout/>
              <c:tx>
                <c:rich>
                  <a:bodyPr/>
                  <a:lstStyle/>
                  <a:p>
                    <a:r>
                      <a:rPr lang="en-US" smtClean="0"/>
                      <a:t>6</a:t>
                    </a:r>
                    <a:r>
                      <a:rPr lang="lt-LT" smtClean="0"/>
                      <a:t>,(</a:t>
                    </a:r>
                    <a:r>
                      <a:rPr lang="en-US" smtClean="0"/>
                      <a:t>15%</a:t>
                    </a:r>
                    <a:r>
                      <a:rPr lang="lt-LT" smtClean="0"/>
                      <a:t>)</a:t>
                    </a:r>
                    <a:endParaRPr lang="en-US"/>
                  </a:p>
                </c:rich>
              </c:tx>
              <c:showLegendKey val="0"/>
              <c:showVal val="1"/>
              <c:showCatName val="0"/>
              <c:showSerName val="0"/>
              <c:showPercent val="0"/>
              <c:showBubbleSize val="0"/>
            </c:dLbl>
            <c:dLbl>
              <c:idx val="8"/>
              <c:layout/>
              <c:tx>
                <c:rich>
                  <a:bodyPr/>
                  <a:lstStyle/>
                  <a:p>
                    <a:r>
                      <a:rPr lang="en-US" smtClean="0"/>
                      <a:t>11</a:t>
                    </a:r>
                    <a:r>
                      <a:rPr lang="lt-LT" smtClean="0"/>
                      <a:t>,(</a:t>
                    </a:r>
                    <a:r>
                      <a:rPr lang="en-US" smtClean="0"/>
                      <a:t>28%</a:t>
                    </a:r>
                    <a:r>
                      <a:rPr lang="lt-LT" smtClean="0"/>
                      <a:t>)</a:t>
                    </a:r>
                    <a:endParaRPr lang="en-US"/>
                  </a:p>
                </c:rich>
              </c:tx>
              <c:showLegendKey val="0"/>
              <c:showVal val="1"/>
              <c:showCatName val="0"/>
              <c:showSerName val="0"/>
              <c:showPercent val="0"/>
              <c:showBubbleSize val="0"/>
            </c:dLbl>
            <c:dLbl>
              <c:idx val="9"/>
              <c:layout/>
              <c:tx>
                <c:rich>
                  <a:bodyPr/>
                  <a:lstStyle/>
                  <a:p>
                    <a:r>
                      <a:rPr lang="en-US" smtClean="0"/>
                      <a:t>20</a:t>
                    </a:r>
                    <a:r>
                      <a:rPr lang="lt-LT" smtClean="0"/>
                      <a:t>,</a:t>
                    </a:r>
                    <a:r>
                      <a:rPr lang="en-US" smtClean="0"/>
                      <a:t> </a:t>
                    </a:r>
                    <a:r>
                      <a:rPr lang="lt-LT" smtClean="0"/>
                      <a:t>(</a:t>
                    </a:r>
                    <a:r>
                      <a:rPr lang="en-US" smtClean="0"/>
                      <a:t>50%</a:t>
                    </a:r>
                    <a:r>
                      <a:rPr lang="lt-LT" smtClean="0"/>
                      <a:t>)</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Sheet1!$A$2:$A$11</c:f>
              <c:strCache>
                <c:ptCount val="10"/>
                <c:pt idx="0">
                  <c:v>1labai blogai</c:v>
                </c:pt>
                <c:pt idx="1">
                  <c:v>2</c:v>
                </c:pt>
                <c:pt idx="2">
                  <c:v>3</c:v>
                </c:pt>
                <c:pt idx="3">
                  <c:v>4</c:v>
                </c:pt>
                <c:pt idx="4">
                  <c:v>5</c:v>
                </c:pt>
                <c:pt idx="5">
                  <c:v>6</c:v>
                </c:pt>
                <c:pt idx="6">
                  <c:v>7</c:v>
                </c:pt>
                <c:pt idx="7">
                  <c:v>8</c:v>
                </c:pt>
                <c:pt idx="8">
                  <c:v>9</c:v>
                </c:pt>
                <c:pt idx="9">
                  <c:v>10 labai gerai</c:v>
                </c:pt>
              </c:strCache>
            </c:strRef>
          </c:cat>
          <c:val>
            <c:numRef>
              <c:f>Sheet1!$B$2:$B$11</c:f>
              <c:numCache>
                <c:formatCode>General</c:formatCode>
                <c:ptCount val="10"/>
                <c:pt idx="0">
                  <c:v>0</c:v>
                </c:pt>
                <c:pt idx="1">
                  <c:v>0</c:v>
                </c:pt>
                <c:pt idx="2">
                  <c:v>0</c:v>
                </c:pt>
                <c:pt idx="3">
                  <c:v>0</c:v>
                </c:pt>
                <c:pt idx="4">
                  <c:v>1</c:v>
                </c:pt>
                <c:pt idx="5">
                  <c:v>0</c:v>
                </c:pt>
                <c:pt idx="6">
                  <c:v>2</c:v>
                </c:pt>
                <c:pt idx="7">
                  <c:v>6</c:v>
                </c:pt>
                <c:pt idx="8">
                  <c:v>11</c:v>
                </c:pt>
                <c:pt idx="9">
                  <c:v>20</c:v>
                </c:pt>
              </c:numCache>
            </c:numRef>
          </c:val>
        </c:ser>
        <c:dLbls>
          <c:showLegendKey val="0"/>
          <c:showVal val="0"/>
          <c:showCatName val="0"/>
          <c:showSerName val="0"/>
          <c:showPercent val="0"/>
          <c:showBubbleSize val="0"/>
        </c:dLbls>
        <c:gapWidth val="100"/>
        <c:axId val="192054400"/>
        <c:axId val="192044416"/>
      </c:barChart>
      <c:valAx>
        <c:axId val="192044416"/>
        <c:scaling>
          <c:orientation val="minMax"/>
        </c:scaling>
        <c:delete val="0"/>
        <c:axPos val="l"/>
        <c:majorGridlines/>
        <c:numFmt formatCode="General" sourceLinked="1"/>
        <c:majorTickMark val="out"/>
        <c:minorTickMark val="none"/>
        <c:tickLblPos val="nextTo"/>
        <c:crossAx val="192054400"/>
        <c:crosses val="autoZero"/>
        <c:crossBetween val="between"/>
      </c:valAx>
      <c:catAx>
        <c:axId val="192054400"/>
        <c:scaling>
          <c:orientation val="minMax"/>
        </c:scaling>
        <c:delete val="0"/>
        <c:axPos val="b"/>
        <c:majorTickMark val="out"/>
        <c:minorTickMark val="none"/>
        <c:tickLblPos val="nextTo"/>
        <c:crossAx val="192044416"/>
        <c:crosses val="autoZero"/>
        <c:auto val="1"/>
        <c:lblAlgn val="ctr"/>
        <c:lblOffset val="100"/>
        <c:noMultiLvlLbl val="0"/>
      </c:cat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DDE9AB-91BD-49BD-878B-C70B77E4C3B3}" type="datetimeFigureOut">
              <a:rPr lang="lt-LT" smtClean="0"/>
              <a:t>2019-08-28</a:t>
            </a:fld>
            <a:endParaRPr lang="lt-L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BDCB64-779C-41EE-A25A-86CBE8E445DF}" type="slidenum">
              <a:rPr lang="lt-LT" smtClean="0"/>
              <a:t>‹#›</a:t>
            </a:fld>
            <a:endParaRPr lang="lt-LT"/>
          </a:p>
        </p:txBody>
      </p:sp>
    </p:spTree>
    <p:extLst>
      <p:ext uri="{BB962C8B-B14F-4D97-AF65-F5344CB8AC3E}">
        <p14:creationId xmlns:p14="http://schemas.microsoft.com/office/powerpoint/2010/main" val="404079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F1BDCB64-779C-41EE-A25A-86CBE8E445DF}" type="slidenum">
              <a:rPr lang="lt-LT" smtClean="0"/>
              <a:t>13</a:t>
            </a:fld>
            <a:endParaRPr lang="lt-LT"/>
          </a:p>
        </p:txBody>
      </p:sp>
    </p:spTree>
    <p:extLst>
      <p:ext uri="{BB962C8B-B14F-4D97-AF65-F5344CB8AC3E}">
        <p14:creationId xmlns:p14="http://schemas.microsoft.com/office/powerpoint/2010/main" val="34488630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bg>
      <p:bgRef idx="1002">
        <a:schemeClr val="bg1"/>
      </p:bgRef>
    </p:bg>
    <p:spTree>
      <p:nvGrpSpPr>
        <p:cNvPr id="1" name=""/>
        <p:cNvGrpSpPr/>
        <p:nvPr/>
      </p:nvGrpSpPr>
      <p:grpSpPr>
        <a:xfrm>
          <a:off x="0" y="0"/>
          <a:ext cx="0" cy="0"/>
          <a:chOff x="0" y="0"/>
          <a:chExt cx="0" cy="0"/>
        </a:xfrm>
      </p:grpSpPr>
      <p:sp>
        <p:nvSpPr>
          <p:cNvPr id="8" name="Stačiakampis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esioji jungtis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Antraštė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lt-LT" smtClean="0"/>
              <a:t>Spustelėję redag. ruoš. pavad. stilių</a:t>
            </a:r>
            <a:endParaRPr kumimoji="0" lang="en-US"/>
          </a:p>
        </p:txBody>
      </p:sp>
      <p:sp>
        <p:nvSpPr>
          <p:cNvPr id="25" name="Antrinis pavadinimas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lt-LT" smtClean="0"/>
              <a:t>Spustelėję redag. ruoš. paantrš. stilių</a:t>
            </a:r>
            <a:endParaRPr kumimoji="0" lang="en-US"/>
          </a:p>
        </p:txBody>
      </p:sp>
      <p:sp>
        <p:nvSpPr>
          <p:cNvPr id="31" name="Datos vietos rezervavimo ženklas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F85B743-CEAF-420A-8C92-65CE3C5CA203}" type="datetimeFigureOut">
              <a:rPr lang="lt-LT" smtClean="0"/>
              <a:t>2019-08-28</a:t>
            </a:fld>
            <a:endParaRPr lang="lt-LT"/>
          </a:p>
        </p:txBody>
      </p:sp>
      <p:sp>
        <p:nvSpPr>
          <p:cNvPr id="18" name="Poraštės vietos rezervavimo ženklas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lt-LT"/>
          </a:p>
        </p:txBody>
      </p:sp>
      <p:sp>
        <p:nvSpPr>
          <p:cNvPr id="29" name="Skaidrės numerio vietos rezervavimo ženklas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E367ED3-6D52-4DFB-A756-DC2AD6B4340C}" type="slidenum">
              <a:rPr lang="lt-LT" smtClean="0"/>
              <a:t>‹#›</a:t>
            </a:fld>
            <a:endParaRPr lang="lt-L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extLst/>
          </a:lstStyle>
          <a:p>
            <a:r>
              <a:rPr kumimoji="0" lang="lt-LT" smtClean="0"/>
              <a:t>Spustelėję redag. ruoš. pavad. stilių</a:t>
            </a:r>
            <a:endParaRPr kumimoji="0" lang="en-US"/>
          </a:p>
        </p:txBody>
      </p:sp>
      <p:sp>
        <p:nvSpPr>
          <p:cNvPr id="3" name="Vertikalaus teksto vietos rezervavimo ženklas 2"/>
          <p:cNvSpPr>
            <a:spLocks noGrp="1"/>
          </p:cNvSpPr>
          <p:nvPr>
            <p:ph type="body" orient="vert" idx="1"/>
          </p:nvPr>
        </p:nvSpPr>
        <p:spPr/>
        <p:txBody>
          <a:bodyPr vert="eaVert"/>
          <a:lstStyle>
            <a:extLst/>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extLst/>
          </a:lstStyle>
          <a:p>
            <a:fld id="{4F85B743-CEAF-420A-8C92-65CE3C5CA203}" type="datetimeFigureOut">
              <a:rPr lang="lt-LT" smtClean="0"/>
              <a:t>2019-08-28</a:t>
            </a:fld>
            <a:endParaRPr lang="lt-LT"/>
          </a:p>
        </p:txBody>
      </p:sp>
      <p:sp>
        <p:nvSpPr>
          <p:cNvPr id="5" name="Poraštės vietos rezervavimo ženklas 4"/>
          <p:cNvSpPr>
            <a:spLocks noGrp="1"/>
          </p:cNvSpPr>
          <p:nvPr>
            <p:ph type="ftr" sz="quarter" idx="11"/>
          </p:nvPr>
        </p:nvSpPr>
        <p:spPr/>
        <p:txBody>
          <a:bodyPr/>
          <a:lstStyle>
            <a:extLst/>
          </a:lstStyle>
          <a:p>
            <a:endParaRPr lang="lt-LT"/>
          </a:p>
        </p:txBody>
      </p:sp>
      <p:sp>
        <p:nvSpPr>
          <p:cNvPr id="6" name="Skaidrės numerio vietos rezervavimo ženklas 5"/>
          <p:cNvSpPr>
            <a:spLocks noGrp="1"/>
          </p:cNvSpPr>
          <p:nvPr>
            <p:ph type="sldNum" sz="quarter" idx="12"/>
          </p:nvPr>
        </p:nvSpPr>
        <p:spPr/>
        <p:txBody>
          <a:bodyPr/>
          <a:lstStyle>
            <a:extLst/>
          </a:lstStyle>
          <a:p>
            <a:fld id="{EE367ED3-6D52-4DFB-A756-DC2AD6B4340C}" type="slidenum">
              <a:rPr lang="lt-LT" smtClean="0"/>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553200" y="274955"/>
            <a:ext cx="1524000" cy="5851525"/>
          </a:xfrm>
        </p:spPr>
        <p:txBody>
          <a:bodyPr vert="eaVert" anchor="t"/>
          <a:lstStyle>
            <a:extLst/>
          </a:lstStyle>
          <a:p>
            <a:r>
              <a:rPr kumimoji="0" lang="lt-LT" smtClean="0"/>
              <a:t>Spustelėję redag. ruoš. pavad. stilių</a:t>
            </a:r>
            <a:endParaRPr kumimoji="0" lang="en-US"/>
          </a:p>
        </p:txBody>
      </p:sp>
      <p:sp>
        <p:nvSpPr>
          <p:cNvPr id="3" name="Vertikalaus teksto vietos rezervavimo ženklas 2"/>
          <p:cNvSpPr>
            <a:spLocks noGrp="1"/>
          </p:cNvSpPr>
          <p:nvPr>
            <p:ph type="body" orient="vert" idx="1"/>
          </p:nvPr>
        </p:nvSpPr>
        <p:spPr>
          <a:xfrm>
            <a:off x="457200" y="274642"/>
            <a:ext cx="6019800" cy="5851525"/>
          </a:xfrm>
        </p:spPr>
        <p:txBody>
          <a:bodyPr vert="eaVert"/>
          <a:lstStyle>
            <a:extLst/>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a:xfrm>
            <a:off x="4242816" y="6557946"/>
            <a:ext cx="2002464" cy="226902"/>
          </a:xfrm>
        </p:spPr>
        <p:txBody>
          <a:bodyPr/>
          <a:lstStyle>
            <a:extLst/>
          </a:lstStyle>
          <a:p>
            <a:fld id="{4F85B743-CEAF-420A-8C92-65CE3C5CA203}" type="datetimeFigureOut">
              <a:rPr lang="lt-LT" smtClean="0"/>
              <a:t>2019-08-28</a:t>
            </a:fld>
            <a:endParaRPr lang="lt-LT"/>
          </a:p>
        </p:txBody>
      </p:sp>
      <p:sp>
        <p:nvSpPr>
          <p:cNvPr id="5" name="Poraštės vietos rezervavimo ženklas 4"/>
          <p:cNvSpPr>
            <a:spLocks noGrp="1"/>
          </p:cNvSpPr>
          <p:nvPr>
            <p:ph type="ftr" sz="quarter" idx="11"/>
          </p:nvPr>
        </p:nvSpPr>
        <p:spPr>
          <a:xfrm>
            <a:off x="457200" y="6556248"/>
            <a:ext cx="3657600" cy="228600"/>
          </a:xfrm>
        </p:spPr>
        <p:txBody>
          <a:bodyPr/>
          <a:lstStyle>
            <a:extLst/>
          </a:lstStyle>
          <a:p>
            <a:endParaRPr lang="lt-LT"/>
          </a:p>
        </p:txBody>
      </p:sp>
      <p:sp>
        <p:nvSpPr>
          <p:cNvPr id="6" name="Skaidrės numerio vietos rezervavimo ženklas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E367ED3-6D52-4DFB-A756-DC2AD6B4340C}" type="slidenum">
              <a:rPr lang="lt-LT" smtClean="0"/>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extLst/>
          </a:lstStyle>
          <a:p>
            <a:r>
              <a:rPr kumimoji="0" lang="lt-LT" smtClean="0"/>
              <a:t>Spustelėję redag. ruoš. pavad. stilių</a:t>
            </a:r>
            <a:endParaRPr kumimoji="0" lang="en-US"/>
          </a:p>
        </p:txBody>
      </p:sp>
      <p:sp>
        <p:nvSpPr>
          <p:cNvPr id="3" name="Turinio vietos rezervavimo ženklas 2"/>
          <p:cNvSpPr>
            <a:spLocks noGrp="1"/>
          </p:cNvSpPr>
          <p:nvPr>
            <p:ph idx="1"/>
          </p:nvPr>
        </p:nvSpPr>
        <p:spPr/>
        <p:txBody>
          <a:bodyPr/>
          <a:lstStyle>
            <a:extLst/>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extLst/>
          </a:lstStyle>
          <a:p>
            <a:fld id="{4F85B743-CEAF-420A-8C92-65CE3C5CA203}" type="datetimeFigureOut">
              <a:rPr lang="lt-LT" smtClean="0"/>
              <a:t>2019-08-28</a:t>
            </a:fld>
            <a:endParaRPr lang="lt-LT"/>
          </a:p>
        </p:txBody>
      </p:sp>
      <p:sp>
        <p:nvSpPr>
          <p:cNvPr id="5" name="Poraštės vietos rezervavimo ženklas 4"/>
          <p:cNvSpPr>
            <a:spLocks noGrp="1"/>
          </p:cNvSpPr>
          <p:nvPr>
            <p:ph type="ftr" sz="quarter" idx="11"/>
          </p:nvPr>
        </p:nvSpPr>
        <p:spPr/>
        <p:txBody>
          <a:bodyPr/>
          <a:lstStyle>
            <a:extLst/>
          </a:lstStyle>
          <a:p>
            <a:endParaRPr lang="lt-LT"/>
          </a:p>
        </p:txBody>
      </p:sp>
      <p:sp>
        <p:nvSpPr>
          <p:cNvPr id="6" name="Skaidrės numerio vietos rezervavimo ženklas 5"/>
          <p:cNvSpPr>
            <a:spLocks noGrp="1"/>
          </p:cNvSpPr>
          <p:nvPr>
            <p:ph type="sldNum" sz="quarter" idx="12"/>
          </p:nvPr>
        </p:nvSpPr>
        <p:spPr/>
        <p:txBody>
          <a:bodyPr/>
          <a:lstStyle>
            <a:extLst/>
          </a:lstStyle>
          <a:p>
            <a:fld id="{EE367ED3-6D52-4DFB-A756-DC2AD6B4340C}" type="slidenum">
              <a:rPr lang="lt-LT" smtClean="0"/>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bg>
      <p:bgRef idx="1001">
        <a:schemeClr val="bg1"/>
      </p:bgRef>
    </p:bg>
    <p:spTree>
      <p:nvGrpSpPr>
        <p:cNvPr id="1" name=""/>
        <p:cNvGrpSpPr/>
        <p:nvPr/>
      </p:nvGrpSpPr>
      <p:grpSpPr>
        <a:xfrm>
          <a:off x="0" y="0"/>
          <a:ext cx="0" cy="0"/>
          <a:chOff x="0" y="0"/>
          <a:chExt cx="0" cy="0"/>
        </a:xfrm>
      </p:grpSpPr>
      <p:sp>
        <p:nvSpPr>
          <p:cNvPr id="2" name="Antraštė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lt-LT" smtClean="0"/>
              <a:t>Spustelėję redag. ruoš. pavad. stilių</a:t>
            </a:r>
            <a:endParaRPr kumimoji="0" lang="en-US"/>
          </a:p>
        </p:txBody>
      </p:sp>
      <p:sp>
        <p:nvSpPr>
          <p:cNvPr id="3" name="Teksto vietos rezervavimo ženklas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lt-LT" smtClean="0"/>
              <a:t>Spustelėję redag. ruoš. teksto stilių</a:t>
            </a:r>
          </a:p>
        </p:txBody>
      </p:sp>
      <p:sp>
        <p:nvSpPr>
          <p:cNvPr id="4" name="Datos vietos rezervavimo ženklas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F85B743-CEAF-420A-8C92-65CE3C5CA203}" type="datetimeFigureOut">
              <a:rPr lang="lt-LT" smtClean="0"/>
              <a:t>2019-08-28</a:t>
            </a:fld>
            <a:endParaRPr lang="lt-LT"/>
          </a:p>
        </p:txBody>
      </p:sp>
      <p:sp>
        <p:nvSpPr>
          <p:cNvPr id="5" name="Poraštės vietos rezervavimo ženklas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lt-LT"/>
          </a:p>
        </p:txBody>
      </p:sp>
      <p:sp>
        <p:nvSpPr>
          <p:cNvPr id="6" name="Skaidrės numerio vietos rezervavimo ženklas 5"/>
          <p:cNvSpPr>
            <a:spLocks noGrp="1"/>
          </p:cNvSpPr>
          <p:nvPr>
            <p:ph type="sldNum" sz="quarter" idx="12"/>
          </p:nvPr>
        </p:nvSpPr>
        <p:spPr>
          <a:xfrm>
            <a:off x="6733952" y="6555112"/>
            <a:ext cx="588336" cy="228600"/>
          </a:xfrm>
        </p:spPr>
        <p:txBody>
          <a:bodyPr/>
          <a:lstStyle>
            <a:extLst/>
          </a:lstStyle>
          <a:p>
            <a:fld id="{EE367ED3-6D52-4DFB-A756-DC2AD6B4340C}" type="slidenum">
              <a:rPr lang="lt-LT" smtClean="0"/>
              <a:t>‹#›</a:t>
            </a:fld>
            <a:endParaRPr lang="lt-L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320040"/>
            <a:ext cx="7242048" cy="1143000"/>
          </a:xfrm>
        </p:spPr>
        <p:txBody>
          <a:bodyPr/>
          <a:lstStyle>
            <a:extLst/>
          </a:lstStyle>
          <a:p>
            <a:r>
              <a:rPr kumimoji="0" lang="lt-LT" smtClean="0"/>
              <a:t>Spustelėję redag. ruoš. pavad. stilių</a:t>
            </a:r>
            <a:endParaRPr kumimoji="0" lang="en-US"/>
          </a:p>
        </p:txBody>
      </p:sp>
      <p:sp>
        <p:nvSpPr>
          <p:cNvPr id="3" name="Turinio vietos rezervavimo ženklas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Turinio vietos rezervavimo ženklas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5" name="Datos vietos rezervavimo ženklas 4"/>
          <p:cNvSpPr>
            <a:spLocks noGrp="1"/>
          </p:cNvSpPr>
          <p:nvPr>
            <p:ph type="dt" sz="half" idx="10"/>
          </p:nvPr>
        </p:nvSpPr>
        <p:spPr/>
        <p:txBody>
          <a:bodyPr/>
          <a:lstStyle>
            <a:extLst/>
          </a:lstStyle>
          <a:p>
            <a:fld id="{4F85B743-CEAF-420A-8C92-65CE3C5CA203}" type="datetimeFigureOut">
              <a:rPr lang="lt-LT" smtClean="0"/>
              <a:t>2019-08-28</a:t>
            </a:fld>
            <a:endParaRPr lang="lt-LT"/>
          </a:p>
        </p:txBody>
      </p:sp>
      <p:sp>
        <p:nvSpPr>
          <p:cNvPr id="6" name="Poraštės vietos rezervavimo ženklas 5"/>
          <p:cNvSpPr>
            <a:spLocks noGrp="1"/>
          </p:cNvSpPr>
          <p:nvPr>
            <p:ph type="ftr" sz="quarter" idx="11"/>
          </p:nvPr>
        </p:nvSpPr>
        <p:spPr/>
        <p:txBody>
          <a:bodyPr/>
          <a:lstStyle>
            <a:extLst/>
          </a:lstStyle>
          <a:p>
            <a:endParaRPr lang="lt-LT"/>
          </a:p>
        </p:txBody>
      </p:sp>
      <p:sp>
        <p:nvSpPr>
          <p:cNvPr id="7" name="Skaidrės numerio vietos rezervavimo ženklas 6"/>
          <p:cNvSpPr>
            <a:spLocks noGrp="1"/>
          </p:cNvSpPr>
          <p:nvPr>
            <p:ph type="sldNum" sz="quarter" idx="12"/>
          </p:nvPr>
        </p:nvSpPr>
        <p:spPr/>
        <p:txBody>
          <a:bodyPr/>
          <a:lstStyle>
            <a:extLst/>
          </a:lstStyle>
          <a:p>
            <a:fld id="{EE367ED3-6D52-4DFB-A756-DC2AD6B4340C}" type="slidenum">
              <a:rPr lang="lt-LT" smtClean="0"/>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320040"/>
            <a:ext cx="7242048" cy="1143000"/>
          </a:xfrm>
        </p:spPr>
        <p:txBody>
          <a:bodyPr anchor="b"/>
          <a:lstStyle>
            <a:lvl1pPr>
              <a:defRPr/>
            </a:lvl1pPr>
            <a:extLst/>
          </a:lstStyle>
          <a:p>
            <a:r>
              <a:rPr kumimoji="0" lang="lt-LT" smtClean="0"/>
              <a:t>Spustelėję redag. ruoš. pavad. stilių</a:t>
            </a:r>
            <a:endParaRPr kumimoji="0" lang="en-US"/>
          </a:p>
        </p:txBody>
      </p:sp>
      <p:sp>
        <p:nvSpPr>
          <p:cNvPr id="3" name="Teksto vietos rezervavimo ženklas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lt-LT" smtClean="0"/>
              <a:t>Spustelėję redag. ruoš. teksto stilių</a:t>
            </a:r>
          </a:p>
        </p:txBody>
      </p:sp>
      <p:sp>
        <p:nvSpPr>
          <p:cNvPr id="4" name="Teksto vietos rezervavimo ženklas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lt-LT" smtClean="0"/>
              <a:t>Spustelėję redag. ruoš. teksto stilių</a:t>
            </a:r>
          </a:p>
        </p:txBody>
      </p:sp>
      <p:sp>
        <p:nvSpPr>
          <p:cNvPr id="5" name="Turinio vietos rezervavimo ženklas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6" name="Turinio vietos rezervavimo ženklas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7" name="Datos vietos rezervavimo ženklas 6"/>
          <p:cNvSpPr>
            <a:spLocks noGrp="1"/>
          </p:cNvSpPr>
          <p:nvPr>
            <p:ph type="dt" sz="half" idx="10"/>
          </p:nvPr>
        </p:nvSpPr>
        <p:spPr/>
        <p:txBody>
          <a:bodyPr/>
          <a:lstStyle>
            <a:extLst/>
          </a:lstStyle>
          <a:p>
            <a:fld id="{4F85B743-CEAF-420A-8C92-65CE3C5CA203}" type="datetimeFigureOut">
              <a:rPr lang="lt-LT" smtClean="0"/>
              <a:t>2019-08-28</a:t>
            </a:fld>
            <a:endParaRPr lang="lt-LT"/>
          </a:p>
        </p:txBody>
      </p:sp>
      <p:sp>
        <p:nvSpPr>
          <p:cNvPr id="8" name="Poraštės vietos rezervavimo ženklas 7"/>
          <p:cNvSpPr>
            <a:spLocks noGrp="1"/>
          </p:cNvSpPr>
          <p:nvPr>
            <p:ph type="ftr" sz="quarter" idx="11"/>
          </p:nvPr>
        </p:nvSpPr>
        <p:spPr/>
        <p:txBody>
          <a:bodyPr/>
          <a:lstStyle>
            <a:extLst/>
          </a:lstStyle>
          <a:p>
            <a:endParaRPr lang="lt-LT"/>
          </a:p>
        </p:txBody>
      </p:sp>
      <p:sp>
        <p:nvSpPr>
          <p:cNvPr id="9" name="Skaidrės numerio vietos rezervavimo ženklas 8"/>
          <p:cNvSpPr>
            <a:spLocks noGrp="1"/>
          </p:cNvSpPr>
          <p:nvPr>
            <p:ph type="sldNum" sz="quarter" idx="12"/>
          </p:nvPr>
        </p:nvSpPr>
        <p:spPr/>
        <p:txBody>
          <a:bodyPr/>
          <a:lstStyle>
            <a:extLst/>
          </a:lstStyle>
          <a:p>
            <a:fld id="{EE367ED3-6D52-4DFB-A756-DC2AD6B4340C}" type="slidenum">
              <a:rPr lang="lt-LT" smtClean="0"/>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320040"/>
            <a:ext cx="7242048" cy="1143000"/>
          </a:xfrm>
        </p:spPr>
        <p:txBody>
          <a:bodyPr/>
          <a:lstStyle>
            <a:extLst/>
          </a:lstStyle>
          <a:p>
            <a:r>
              <a:rPr kumimoji="0" lang="lt-LT" smtClean="0"/>
              <a:t>Spustelėję redag. ruoš. pavad. stilių</a:t>
            </a:r>
            <a:endParaRPr kumimoji="0" lang="en-US"/>
          </a:p>
        </p:txBody>
      </p:sp>
      <p:sp>
        <p:nvSpPr>
          <p:cNvPr id="3" name="Datos vietos rezervavimo ženklas 2"/>
          <p:cNvSpPr>
            <a:spLocks noGrp="1"/>
          </p:cNvSpPr>
          <p:nvPr>
            <p:ph type="dt" sz="half" idx="10"/>
          </p:nvPr>
        </p:nvSpPr>
        <p:spPr/>
        <p:txBody>
          <a:bodyPr/>
          <a:lstStyle>
            <a:extLst/>
          </a:lstStyle>
          <a:p>
            <a:fld id="{4F85B743-CEAF-420A-8C92-65CE3C5CA203}" type="datetimeFigureOut">
              <a:rPr lang="lt-LT" smtClean="0"/>
              <a:t>2019-08-28</a:t>
            </a:fld>
            <a:endParaRPr lang="lt-LT"/>
          </a:p>
        </p:txBody>
      </p:sp>
      <p:sp>
        <p:nvSpPr>
          <p:cNvPr id="4" name="Poraštės vietos rezervavimo ženklas 3"/>
          <p:cNvSpPr>
            <a:spLocks noGrp="1"/>
          </p:cNvSpPr>
          <p:nvPr>
            <p:ph type="ftr" sz="quarter" idx="11"/>
          </p:nvPr>
        </p:nvSpPr>
        <p:spPr/>
        <p:txBody>
          <a:bodyPr/>
          <a:lstStyle>
            <a:extLst/>
          </a:lstStyle>
          <a:p>
            <a:endParaRPr lang="lt-LT"/>
          </a:p>
        </p:txBody>
      </p:sp>
      <p:sp>
        <p:nvSpPr>
          <p:cNvPr id="5" name="Skaidrės numerio vietos rezervavimo ženklas 4"/>
          <p:cNvSpPr>
            <a:spLocks noGrp="1"/>
          </p:cNvSpPr>
          <p:nvPr>
            <p:ph type="sldNum" sz="quarter" idx="12"/>
          </p:nvPr>
        </p:nvSpPr>
        <p:spPr/>
        <p:txBody>
          <a:bodyPr/>
          <a:lstStyle>
            <a:extLst/>
          </a:lstStyle>
          <a:p>
            <a:fld id="{EE367ED3-6D52-4DFB-A756-DC2AD6B4340C}" type="slidenum">
              <a:rPr lang="lt-LT" smtClean="0"/>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lvl1pPr>
              <a:defRPr>
                <a:solidFill>
                  <a:schemeClr val="tx2"/>
                </a:solidFill>
              </a:defRPr>
            </a:lvl1pPr>
            <a:extLst/>
          </a:lstStyle>
          <a:p>
            <a:fld id="{4F85B743-CEAF-420A-8C92-65CE3C5CA203}" type="datetimeFigureOut">
              <a:rPr lang="lt-LT" smtClean="0"/>
              <a:t>2019-08-28</a:t>
            </a:fld>
            <a:endParaRPr lang="lt-LT"/>
          </a:p>
        </p:txBody>
      </p:sp>
      <p:sp>
        <p:nvSpPr>
          <p:cNvPr id="3" name="Poraštės vietos rezervavimo ženklas 2"/>
          <p:cNvSpPr>
            <a:spLocks noGrp="1"/>
          </p:cNvSpPr>
          <p:nvPr>
            <p:ph type="ftr" sz="quarter" idx="11"/>
          </p:nvPr>
        </p:nvSpPr>
        <p:spPr/>
        <p:txBody>
          <a:bodyPr/>
          <a:lstStyle>
            <a:lvl1pPr>
              <a:defRPr>
                <a:solidFill>
                  <a:schemeClr val="tx2"/>
                </a:solidFill>
              </a:defRPr>
            </a:lvl1pPr>
            <a:extLst/>
          </a:lstStyle>
          <a:p>
            <a:endParaRPr lang="lt-LT"/>
          </a:p>
        </p:txBody>
      </p:sp>
      <p:sp>
        <p:nvSpPr>
          <p:cNvPr id="4" name="Skaidrės numerio vietos rezervavimo ženklas 3"/>
          <p:cNvSpPr>
            <a:spLocks noGrp="1"/>
          </p:cNvSpPr>
          <p:nvPr>
            <p:ph type="sldNum" sz="quarter" idx="12"/>
          </p:nvPr>
        </p:nvSpPr>
        <p:spPr/>
        <p:txBody>
          <a:bodyPr/>
          <a:lstStyle>
            <a:extLst/>
          </a:lstStyle>
          <a:p>
            <a:fld id="{EE367ED3-6D52-4DFB-A756-DC2AD6B4340C}" type="slidenum">
              <a:rPr lang="lt-LT" smtClean="0"/>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lt-LT" smtClean="0"/>
              <a:t>Spustelėję redag. ruoš. pavad. stilių</a:t>
            </a:r>
            <a:endParaRPr kumimoji="0" lang="en-US"/>
          </a:p>
        </p:txBody>
      </p:sp>
      <p:sp>
        <p:nvSpPr>
          <p:cNvPr id="3" name="Teksto vietos rezervavimo ženklas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lt-LT" smtClean="0"/>
              <a:t>Spustelėję redag. ruoš. teksto stilių</a:t>
            </a:r>
          </a:p>
        </p:txBody>
      </p:sp>
      <p:sp>
        <p:nvSpPr>
          <p:cNvPr id="4" name="Turinio vietos rezervavimo ženklas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5" name="Datos vietos rezervavimo ženklas 4"/>
          <p:cNvSpPr>
            <a:spLocks noGrp="1"/>
          </p:cNvSpPr>
          <p:nvPr>
            <p:ph type="dt" sz="half" idx="10"/>
          </p:nvPr>
        </p:nvSpPr>
        <p:spPr/>
        <p:txBody>
          <a:bodyPr/>
          <a:lstStyle>
            <a:extLst/>
          </a:lstStyle>
          <a:p>
            <a:fld id="{4F85B743-CEAF-420A-8C92-65CE3C5CA203}" type="datetimeFigureOut">
              <a:rPr lang="lt-LT" smtClean="0"/>
              <a:t>2019-08-28</a:t>
            </a:fld>
            <a:endParaRPr lang="lt-LT"/>
          </a:p>
        </p:txBody>
      </p:sp>
      <p:sp>
        <p:nvSpPr>
          <p:cNvPr id="6" name="Poraštės vietos rezervavimo ženklas 5"/>
          <p:cNvSpPr>
            <a:spLocks noGrp="1"/>
          </p:cNvSpPr>
          <p:nvPr>
            <p:ph type="ftr" sz="quarter" idx="11"/>
          </p:nvPr>
        </p:nvSpPr>
        <p:spPr/>
        <p:txBody>
          <a:bodyPr/>
          <a:lstStyle>
            <a:extLst/>
          </a:lstStyle>
          <a:p>
            <a:endParaRPr lang="lt-LT"/>
          </a:p>
        </p:txBody>
      </p:sp>
      <p:sp>
        <p:nvSpPr>
          <p:cNvPr id="7" name="Skaidrės numerio vietos rezervavimo ženklas 6"/>
          <p:cNvSpPr>
            <a:spLocks noGrp="1"/>
          </p:cNvSpPr>
          <p:nvPr>
            <p:ph type="sldNum" sz="quarter" idx="12"/>
          </p:nvPr>
        </p:nvSpPr>
        <p:spPr/>
        <p:txBody>
          <a:bodyPr/>
          <a:lstStyle>
            <a:extLst/>
          </a:lstStyle>
          <a:p>
            <a:fld id="{EE367ED3-6D52-4DFB-A756-DC2AD6B4340C}" type="slidenum">
              <a:rPr lang="lt-LT" smtClean="0"/>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aveikslėlis ir antraštė">
    <p:bg>
      <p:bgRef idx="1002">
        <a:schemeClr val="bg2"/>
      </p:bgRef>
    </p:bg>
    <p:spTree>
      <p:nvGrpSpPr>
        <p:cNvPr id="1" name=""/>
        <p:cNvGrpSpPr/>
        <p:nvPr/>
      </p:nvGrpSpPr>
      <p:grpSpPr>
        <a:xfrm>
          <a:off x="0" y="0"/>
          <a:ext cx="0" cy="0"/>
          <a:chOff x="0" y="0"/>
          <a:chExt cx="0" cy="0"/>
        </a:xfrm>
      </p:grpSpPr>
      <p:sp>
        <p:nvSpPr>
          <p:cNvPr id="8" name="Stačiakampis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Stačiakampis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Antraštė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lt-LT" smtClean="0"/>
              <a:t>Spustelėję redag. ruoš. pavad. stilių</a:t>
            </a:r>
            <a:endParaRPr kumimoji="0" lang="en-US" dirty="0"/>
          </a:p>
        </p:txBody>
      </p:sp>
      <p:sp>
        <p:nvSpPr>
          <p:cNvPr id="4" name="Teksto vietos rezervavimo ženklas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lt-LT" smtClean="0"/>
              <a:t>Spustelėję redag. ruoš. teksto stilių</a:t>
            </a:r>
          </a:p>
        </p:txBody>
      </p:sp>
      <p:sp>
        <p:nvSpPr>
          <p:cNvPr id="5" name="Datos vietos rezervavimo ženklas 4"/>
          <p:cNvSpPr>
            <a:spLocks noGrp="1"/>
          </p:cNvSpPr>
          <p:nvPr>
            <p:ph type="dt" sz="half" idx="10"/>
          </p:nvPr>
        </p:nvSpPr>
        <p:spPr/>
        <p:txBody>
          <a:bodyPr/>
          <a:lstStyle>
            <a:extLst/>
          </a:lstStyle>
          <a:p>
            <a:fld id="{4F85B743-CEAF-420A-8C92-65CE3C5CA203}" type="datetimeFigureOut">
              <a:rPr lang="lt-LT" smtClean="0"/>
              <a:t>2019-08-28</a:t>
            </a:fld>
            <a:endParaRPr lang="lt-LT"/>
          </a:p>
        </p:txBody>
      </p:sp>
      <p:sp>
        <p:nvSpPr>
          <p:cNvPr id="6" name="Poraštės vietos rezervavimo ženklas 5"/>
          <p:cNvSpPr>
            <a:spLocks noGrp="1"/>
          </p:cNvSpPr>
          <p:nvPr>
            <p:ph type="ftr" sz="quarter" idx="11"/>
          </p:nvPr>
        </p:nvSpPr>
        <p:spPr/>
        <p:txBody>
          <a:bodyPr/>
          <a:lstStyle>
            <a:extLst/>
          </a:lstStyle>
          <a:p>
            <a:endParaRPr lang="lt-LT"/>
          </a:p>
        </p:txBody>
      </p:sp>
      <p:sp>
        <p:nvSpPr>
          <p:cNvPr id="7" name="Skaidrės numerio vietos rezervavimo ženklas 6"/>
          <p:cNvSpPr>
            <a:spLocks noGrp="1"/>
          </p:cNvSpPr>
          <p:nvPr>
            <p:ph type="sldNum" sz="quarter" idx="12"/>
          </p:nvPr>
        </p:nvSpPr>
        <p:spPr/>
        <p:txBody>
          <a:bodyPr/>
          <a:lstStyle>
            <a:extLst/>
          </a:lstStyle>
          <a:p>
            <a:fld id="{EE367ED3-6D52-4DFB-A756-DC2AD6B4340C}" type="slidenum">
              <a:rPr lang="lt-LT" smtClean="0"/>
              <a:t>‹#›</a:t>
            </a:fld>
            <a:endParaRPr lang="lt-LT"/>
          </a:p>
        </p:txBody>
      </p:sp>
      <p:sp>
        <p:nvSpPr>
          <p:cNvPr id="10" name="Paveikslėlio vietos rezervavimo ženklas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lt-LT" smtClean="0"/>
              <a:t>Spustelėkite piktogr. norėdami įtraukti pav.</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Stačiakampis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Pavadinimo vietos rezervavimo ženklas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lt-LT" smtClean="0"/>
              <a:t>Spustelėję redag. ruoš. pavad. stilių</a:t>
            </a:r>
            <a:endParaRPr kumimoji="0" lang="en-US"/>
          </a:p>
        </p:txBody>
      </p:sp>
      <p:sp>
        <p:nvSpPr>
          <p:cNvPr id="31" name="Teksto vietos rezervavimo ženklas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lt-LT" smtClean="0"/>
              <a:t>Spustelėję redag. ruoš. teksto stilių</a:t>
            </a:r>
          </a:p>
          <a:p>
            <a:pPr lvl="1" eaLnBrk="1" latinLnBrk="0" hangingPunct="1"/>
            <a:r>
              <a:rPr kumimoji="0" lang="lt-LT" smtClean="0"/>
              <a:t>Antras lygmuo</a:t>
            </a:r>
          </a:p>
          <a:p>
            <a:pPr lvl="2" eaLnBrk="1" latinLnBrk="0" hangingPunct="1"/>
            <a:r>
              <a:rPr kumimoji="0" lang="lt-LT" smtClean="0"/>
              <a:t>Trečias lygmuo</a:t>
            </a:r>
          </a:p>
          <a:p>
            <a:pPr lvl="3" eaLnBrk="1" latinLnBrk="0" hangingPunct="1"/>
            <a:r>
              <a:rPr kumimoji="0" lang="lt-LT" smtClean="0"/>
              <a:t>Ketvirtas lygmuo</a:t>
            </a:r>
          </a:p>
          <a:p>
            <a:pPr lvl="4" eaLnBrk="1" latinLnBrk="0" hangingPunct="1"/>
            <a:r>
              <a:rPr kumimoji="0" lang="lt-LT" smtClean="0"/>
              <a:t>Penktas lygmuo</a:t>
            </a:r>
            <a:endParaRPr kumimoji="0" lang="en-US"/>
          </a:p>
        </p:txBody>
      </p:sp>
      <p:sp>
        <p:nvSpPr>
          <p:cNvPr id="27" name="Datos vietos rezervavimo ženklas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F85B743-CEAF-420A-8C92-65CE3C5CA203}" type="datetimeFigureOut">
              <a:rPr lang="lt-LT" smtClean="0"/>
              <a:t>2019-08-28</a:t>
            </a:fld>
            <a:endParaRPr lang="lt-LT"/>
          </a:p>
        </p:txBody>
      </p:sp>
      <p:sp>
        <p:nvSpPr>
          <p:cNvPr id="4" name="Poraštės vietos rezervavimo ženklas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lt-LT"/>
          </a:p>
        </p:txBody>
      </p:sp>
      <p:sp>
        <p:nvSpPr>
          <p:cNvPr id="16" name="Skaidrės numerio vietos rezervavimo ženklas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E367ED3-6D52-4DFB-A756-DC2AD6B4340C}" type="slidenum">
              <a:rPr lang="lt-LT" smtClean="0"/>
              <a:t>‹#›</a:t>
            </a:fld>
            <a:endParaRPr lang="lt-L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p:txBody>
          <a:bodyPr>
            <a:normAutofit/>
          </a:bodyPr>
          <a:lstStyle/>
          <a:p>
            <a:r>
              <a:rPr lang="lt-LT" sz="3200" dirty="0" smtClean="0">
                <a:latin typeface="Times New Roman" panose="02020603050405020304" pitchFamily="18" charset="0"/>
                <a:cs typeface="Times New Roman" panose="02020603050405020304" pitchFamily="18" charset="0"/>
              </a:rPr>
              <a:t>SKUODO VAIKŲ LOPŠELIS DARŽELIS</a:t>
            </a:r>
            <a:endParaRPr lang="lt-LT" sz="3200" dirty="0">
              <a:latin typeface="Times New Roman" panose="02020603050405020304" pitchFamily="18" charset="0"/>
              <a:cs typeface="Times New Roman" panose="02020603050405020304" pitchFamily="18" charset="0"/>
            </a:endParaRPr>
          </a:p>
        </p:txBody>
      </p:sp>
      <p:sp>
        <p:nvSpPr>
          <p:cNvPr id="3" name="Antrinis pavadinimas 2"/>
          <p:cNvSpPr>
            <a:spLocks noGrp="1"/>
          </p:cNvSpPr>
          <p:nvPr>
            <p:ph type="subTitle" idx="1"/>
          </p:nvPr>
        </p:nvSpPr>
        <p:spPr/>
        <p:txBody>
          <a:bodyPr>
            <a:normAutofit fontScale="77500" lnSpcReduction="20000"/>
          </a:bodyPr>
          <a:lstStyle/>
          <a:p>
            <a:r>
              <a:rPr lang="lt-LT" b="1" dirty="0" smtClean="0"/>
              <a:t>PEDAGOGŲ ANKETINĖS APKLAUSOS</a:t>
            </a:r>
          </a:p>
          <a:p>
            <a:r>
              <a:rPr lang="lt-LT" b="1" dirty="0" smtClean="0"/>
              <a:t>„ BENDRADARBIAVIMO KULTŪRA“ </a:t>
            </a:r>
          </a:p>
          <a:p>
            <a:r>
              <a:rPr lang="lt-LT" b="1" dirty="0" smtClean="0"/>
              <a:t>REZULTATAI</a:t>
            </a:r>
          </a:p>
          <a:p>
            <a:r>
              <a:rPr lang="lt-LT" b="1" dirty="0" smtClean="0"/>
              <a:t>2019m.</a:t>
            </a:r>
            <a:endParaRPr lang="lt-LT" b="1" dirty="0"/>
          </a:p>
        </p:txBody>
      </p:sp>
    </p:spTree>
    <p:extLst>
      <p:ext uri="{BB962C8B-B14F-4D97-AF65-F5344CB8AC3E}">
        <p14:creationId xmlns:p14="http://schemas.microsoft.com/office/powerpoint/2010/main" val="2717345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81729336"/>
              </p:ext>
            </p:extLst>
          </p:nvPr>
        </p:nvGraphicFramePr>
        <p:xfrm>
          <a:off x="467544" y="116632"/>
          <a:ext cx="7239000" cy="62867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19433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781504975"/>
              </p:ext>
            </p:extLst>
          </p:nvPr>
        </p:nvGraphicFramePr>
        <p:xfrm>
          <a:off x="539552" y="692696"/>
          <a:ext cx="8229600" cy="54334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204455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454912486"/>
              </p:ext>
            </p:extLst>
          </p:nvPr>
        </p:nvGraphicFramePr>
        <p:xfrm>
          <a:off x="467544" y="620688"/>
          <a:ext cx="8229600" cy="55774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35353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416589826"/>
              </p:ext>
            </p:extLst>
          </p:nvPr>
        </p:nvGraphicFramePr>
        <p:xfrm>
          <a:off x="251520" y="116632"/>
          <a:ext cx="7488832" cy="62677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161688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419463470"/>
              </p:ext>
            </p:extLst>
          </p:nvPr>
        </p:nvGraphicFramePr>
        <p:xfrm>
          <a:off x="50242" y="116632"/>
          <a:ext cx="8229600" cy="61101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72788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23528" y="0"/>
            <a:ext cx="8301608" cy="1403648"/>
          </a:xfrm>
        </p:spPr>
        <p:txBody>
          <a:bodyPr>
            <a:noAutofit/>
          </a:bodyPr>
          <a:lstStyle/>
          <a:p>
            <a:pPr lvl="0">
              <a:spcBef>
                <a:spcPts val="600"/>
              </a:spcBef>
            </a:pPr>
            <a:r>
              <a:rPr lang="lt-LT" sz="3600" cap="none" dirty="0" smtClean="0">
                <a:ln>
                  <a:noFill/>
                </a:ln>
                <a:solidFill>
                  <a:prstClr val="black"/>
                </a:solidFill>
                <a:latin typeface="Times New Roman" panose="02020603050405020304" pitchFamily="18" charset="0"/>
                <a:cs typeface="Times New Roman" panose="02020603050405020304" pitchFamily="18" charset="0"/>
              </a:rPr>
              <a:t/>
            </a:r>
            <a:br>
              <a:rPr lang="lt-LT" sz="3600" cap="none" dirty="0" smtClean="0">
                <a:ln>
                  <a:noFill/>
                </a:ln>
                <a:solidFill>
                  <a:prstClr val="black"/>
                </a:solidFill>
                <a:latin typeface="Times New Roman" panose="02020603050405020304" pitchFamily="18" charset="0"/>
                <a:cs typeface="Times New Roman" panose="02020603050405020304" pitchFamily="18" charset="0"/>
              </a:rPr>
            </a:br>
            <a:r>
              <a:rPr lang="lt-LT" sz="3600" cap="none" dirty="0">
                <a:ln>
                  <a:noFill/>
                </a:ln>
                <a:solidFill>
                  <a:prstClr val="black"/>
                </a:solidFill>
                <a:latin typeface="Times New Roman" panose="02020603050405020304" pitchFamily="18" charset="0"/>
                <a:cs typeface="Times New Roman" panose="02020603050405020304" pitchFamily="18" charset="0"/>
              </a:rPr>
              <a:t/>
            </a:r>
            <a:br>
              <a:rPr lang="lt-LT" sz="3600" cap="none" dirty="0">
                <a:ln>
                  <a:noFill/>
                </a:ln>
                <a:solidFill>
                  <a:prstClr val="black"/>
                </a:solidFill>
                <a:latin typeface="Times New Roman" panose="02020603050405020304" pitchFamily="18" charset="0"/>
                <a:cs typeface="Times New Roman" panose="02020603050405020304" pitchFamily="18" charset="0"/>
              </a:rPr>
            </a:br>
            <a:r>
              <a:rPr lang="lt-LT" sz="3600" cap="none" dirty="0" smtClean="0">
                <a:ln>
                  <a:noFill/>
                </a:ln>
                <a:solidFill>
                  <a:prstClr val="black"/>
                </a:solidFill>
                <a:latin typeface="Times New Roman" panose="02020603050405020304" pitchFamily="18" charset="0"/>
                <a:cs typeface="Times New Roman" panose="02020603050405020304" pitchFamily="18" charset="0"/>
              </a:rPr>
              <a:t/>
            </a:r>
            <a:br>
              <a:rPr lang="lt-LT" sz="3600" cap="none" dirty="0" smtClean="0">
                <a:ln>
                  <a:noFill/>
                </a:ln>
                <a:solidFill>
                  <a:prstClr val="black"/>
                </a:solidFill>
                <a:latin typeface="Times New Roman" panose="02020603050405020304" pitchFamily="18" charset="0"/>
                <a:cs typeface="Times New Roman" panose="02020603050405020304" pitchFamily="18" charset="0"/>
              </a:rPr>
            </a:br>
            <a:r>
              <a:rPr lang="lt-LT" sz="3600" cap="none" dirty="0">
                <a:ln>
                  <a:noFill/>
                </a:ln>
                <a:solidFill>
                  <a:prstClr val="black"/>
                </a:solidFill>
                <a:latin typeface="Times New Roman" panose="02020603050405020304" pitchFamily="18" charset="0"/>
                <a:cs typeface="Times New Roman" panose="02020603050405020304" pitchFamily="18" charset="0"/>
              </a:rPr>
              <a:t/>
            </a:r>
            <a:br>
              <a:rPr lang="lt-LT" sz="3600" cap="none" dirty="0">
                <a:ln>
                  <a:noFill/>
                </a:ln>
                <a:solidFill>
                  <a:prstClr val="black"/>
                </a:solidFill>
                <a:latin typeface="Times New Roman" panose="02020603050405020304" pitchFamily="18" charset="0"/>
                <a:cs typeface="Times New Roman" panose="02020603050405020304" pitchFamily="18" charset="0"/>
              </a:rPr>
            </a:br>
            <a:r>
              <a:rPr lang="lt-LT" sz="3600" cap="none" dirty="0" smtClean="0">
                <a:ln>
                  <a:noFill/>
                </a:ln>
                <a:solidFill>
                  <a:prstClr val="black"/>
                </a:solidFill>
                <a:latin typeface="Times New Roman" panose="02020603050405020304" pitchFamily="18" charset="0"/>
                <a:cs typeface="Times New Roman" panose="02020603050405020304" pitchFamily="18" charset="0"/>
              </a:rPr>
              <a:t/>
            </a:r>
            <a:br>
              <a:rPr lang="lt-LT" sz="3600" cap="none" dirty="0" smtClean="0">
                <a:ln>
                  <a:noFill/>
                </a:ln>
                <a:solidFill>
                  <a:prstClr val="black"/>
                </a:solidFill>
                <a:latin typeface="Times New Roman" panose="02020603050405020304" pitchFamily="18" charset="0"/>
                <a:cs typeface="Times New Roman" panose="02020603050405020304" pitchFamily="18" charset="0"/>
              </a:rPr>
            </a:br>
            <a:r>
              <a:rPr lang="lt-LT" sz="3600" cap="none" dirty="0">
                <a:ln>
                  <a:noFill/>
                </a:ln>
                <a:solidFill>
                  <a:prstClr val="black"/>
                </a:solidFill>
                <a:latin typeface="Times New Roman" panose="02020603050405020304" pitchFamily="18" charset="0"/>
                <a:cs typeface="Times New Roman" panose="02020603050405020304" pitchFamily="18" charset="0"/>
              </a:rPr>
              <a:t/>
            </a:r>
            <a:br>
              <a:rPr lang="lt-LT" sz="3600" cap="none" dirty="0">
                <a:ln>
                  <a:noFill/>
                </a:ln>
                <a:solidFill>
                  <a:prstClr val="black"/>
                </a:solidFill>
                <a:latin typeface="Times New Roman" panose="02020603050405020304" pitchFamily="18" charset="0"/>
                <a:cs typeface="Times New Roman" panose="02020603050405020304" pitchFamily="18" charset="0"/>
              </a:rPr>
            </a:br>
            <a:r>
              <a:rPr lang="lt-LT" sz="3600" cap="none" dirty="0" smtClean="0">
                <a:ln>
                  <a:noFill/>
                </a:ln>
                <a:solidFill>
                  <a:prstClr val="black"/>
                </a:solidFill>
                <a:latin typeface="Times New Roman" panose="02020603050405020304" pitchFamily="18" charset="0"/>
                <a:cs typeface="Times New Roman" panose="02020603050405020304" pitchFamily="18" charset="0"/>
              </a:rPr>
              <a:t/>
            </a:r>
            <a:br>
              <a:rPr lang="lt-LT" sz="3600" cap="none" dirty="0" smtClean="0">
                <a:ln>
                  <a:noFill/>
                </a:ln>
                <a:solidFill>
                  <a:prstClr val="black"/>
                </a:solidFill>
                <a:latin typeface="Times New Roman" panose="02020603050405020304" pitchFamily="18" charset="0"/>
                <a:cs typeface="Times New Roman" panose="02020603050405020304" pitchFamily="18" charset="0"/>
              </a:rPr>
            </a:br>
            <a:r>
              <a:rPr lang="lt-LT" sz="3600" cap="none" dirty="0" smtClean="0">
                <a:ln>
                  <a:noFill/>
                </a:ln>
                <a:solidFill>
                  <a:prstClr val="black"/>
                </a:solidFill>
                <a:latin typeface="Times New Roman" panose="02020603050405020304" pitchFamily="18" charset="0"/>
                <a:cs typeface="Times New Roman" panose="02020603050405020304" pitchFamily="18" charset="0"/>
              </a:rPr>
              <a:t/>
            </a:r>
            <a:br>
              <a:rPr lang="lt-LT" sz="3600" cap="none" dirty="0" smtClean="0">
                <a:ln>
                  <a:noFill/>
                </a:ln>
                <a:solidFill>
                  <a:prstClr val="black"/>
                </a:solidFill>
                <a:latin typeface="Times New Roman" panose="02020603050405020304" pitchFamily="18" charset="0"/>
                <a:cs typeface="Times New Roman" panose="02020603050405020304" pitchFamily="18" charset="0"/>
              </a:rPr>
            </a:br>
            <a:r>
              <a:rPr lang="lt-LT" sz="3600" cap="none" dirty="0">
                <a:ln>
                  <a:noFill/>
                </a:ln>
                <a:solidFill>
                  <a:prstClr val="black"/>
                </a:solidFill>
                <a:latin typeface="Times New Roman" panose="02020603050405020304" pitchFamily="18" charset="0"/>
                <a:cs typeface="Times New Roman" panose="02020603050405020304" pitchFamily="18" charset="0"/>
              </a:rPr>
              <a:t/>
            </a:r>
            <a:br>
              <a:rPr lang="lt-LT" sz="3600" cap="none" dirty="0">
                <a:ln>
                  <a:noFill/>
                </a:ln>
                <a:solidFill>
                  <a:prstClr val="black"/>
                </a:solidFill>
                <a:latin typeface="Times New Roman" panose="02020603050405020304" pitchFamily="18" charset="0"/>
                <a:cs typeface="Times New Roman" panose="02020603050405020304" pitchFamily="18" charset="0"/>
              </a:rPr>
            </a:br>
            <a:r>
              <a:rPr lang="lt-LT" sz="3600" cap="none" dirty="0" smtClean="0">
                <a:ln>
                  <a:noFill/>
                </a:ln>
                <a:solidFill>
                  <a:prstClr val="black"/>
                </a:solidFill>
                <a:latin typeface="Times New Roman" panose="02020603050405020304" pitchFamily="18" charset="0"/>
                <a:cs typeface="Times New Roman" panose="02020603050405020304" pitchFamily="18" charset="0"/>
              </a:rPr>
              <a:t/>
            </a:r>
            <a:br>
              <a:rPr lang="lt-LT" sz="3600" cap="none" dirty="0" smtClean="0">
                <a:ln>
                  <a:noFill/>
                </a:ln>
                <a:solidFill>
                  <a:prstClr val="black"/>
                </a:solidFill>
                <a:latin typeface="Times New Roman" panose="02020603050405020304" pitchFamily="18" charset="0"/>
                <a:cs typeface="Times New Roman" panose="02020603050405020304" pitchFamily="18" charset="0"/>
              </a:rPr>
            </a:br>
            <a:r>
              <a:rPr lang="lt-LT" sz="3600" cap="none" dirty="0">
                <a:ln>
                  <a:noFill/>
                </a:ln>
                <a:solidFill>
                  <a:prstClr val="black"/>
                </a:solidFill>
                <a:latin typeface="Times New Roman" panose="02020603050405020304" pitchFamily="18" charset="0"/>
                <a:cs typeface="Times New Roman" panose="02020603050405020304" pitchFamily="18" charset="0"/>
              </a:rPr>
              <a:t/>
            </a:r>
            <a:br>
              <a:rPr lang="lt-LT" sz="3600" cap="none" dirty="0">
                <a:ln>
                  <a:noFill/>
                </a:ln>
                <a:solidFill>
                  <a:prstClr val="black"/>
                </a:solidFill>
                <a:latin typeface="Times New Roman" panose="02020603050405020304" pitchFamily="18" charset="0"/>
                <a:cs typeface="Times New Roman" panose="02020603050405020304" pitchFamily="18" charset="0"/>
              </a:rPr>
            </a:br>
            <a:r>
              <a:rPr lang="lt-LT" sz="3600" cap="none" dirty="0">
                <a:ln>
                  <a:noFill/>
                </a:ln>
                <a:solidFill>
                  <a:prstClr val="black"/>
                </a:solidFill>
                <a:latin typeface="Times New Roman" panose="02020603050405020304" pitchFamily="18" charset="0"/>
                <a:cs typeface="Times New Roman" panose="02020603050405020304" pitchFamily="18" charset="0"/>
              </a:rPr>
              <a:t>Ar sutinkate, kad darni komanda gali pasiekti aukštesnių </a:t>
            </a:r>
            <a:r>
              <a:rPr lang="lt-LT" sz="3600" cap="none" dirty="0" smtClean="0">
                <a:ln>
                  <a:noFill/>
                </a:ln>
                <a:solidFill>
                  <a:prstClr val="black"/>
                </a:solidFill>
                <a:latin typeface="Times New Roman" panose="02020603050405020304" pitchFamily="18" charset="0"/>
                <a:cs typeface="Times New Roman" panose="02020603050405020304" pitchFamily="18" charset="0"/>
              </a:rPr>
              <a:t>rezultatų?</a:t>
            </a:r>
            <a:endParaRPr lang="en-US" sz="3600" dirty="0">
              <a:solidFill>
                <a:schemeClr val="tx1"/>
              </a:solidFill>
              <a:latin typeface="Times New Roman" panose="02020603050405020304" pitchFamily="18" charset="0"/>
              <a:cs typeface="Times New Roman" panose="02020603050405020304"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55476728"/>
              </p:ext>
            </p:extLst>
          </p:nvPr>
        </p:nvGraphicFramePr>
        <p:xfrm>
          <a:off x="323528" y="16288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18036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332656"/>
            <a:ext cx="7239000" cy="1296144"/>
          </a:xfrm>
        </p:spPr>
        <p:txBody>
          <a:bodyPr>
            <a:normAutofit fontScale="90000"/>
          </a:bodyPr>
          <a:lstStyle/>
          <a:p>
            <a:pPr marL="274320" lvl="0" indent="-274320" algn="ctr">
              <a:spcBef>
                <a:spcPts val="600"/>
              </a:spcBef>
            </a:pPr>
            <a:r>
              <a:rPr lang="lt-LT" sz="1000" dirty="0" smtClean="0">
                <a:solidFill>
                  <a:schemeClr val="tx1"/>
                </a:solidFill>
                <a:latin typeface="Times New Roman" panose="02020603050405020304" pitchFamily="18" charset="0"/>
                <a:cs typeface="Times New Roman" panose="02020603050405020304" pitchFamily="18" charset="0"/>
              </a:rPr>
              <a:t/>
            </a:r>
            <a:br>
              <a:rPr lang="lt-LT" sz="1000" dirty="0" smtClean="0">
                <a:solidFill>
                  <a:schemeClr val="tx1"/>
                </a:solidFill>
                <a:latin typeface="Times New Roman" panose="02020603050405020304" pitchFamily="18" charset="0"/>
                <a:cs typeface="Times New Roman" panose="02020603050405020304" pitchFamily="18" charset="0"/>
              </a:rPr>
            </a:br>
            <a:r>
              <a:rPr lang="en-US" sz="1000" dirty="0" smtClean="0">
                <a:solidFill>
                  <a:schemeClr val="tx1"/>
                </a:solidFill>
                <a:latin typeface="Times New Roman" panose="02020603050405020304" pitchFamily="18" charset="0"/>
                <a:cs typeface="Times New Roman" panose="02020603050405020304" pitchFamily="18" charset="0"/>
              </a:rPr>
              <a:t> </a:t>
            </a:r>
            <a:r>
              <a:rPr lang="en-US" sz="1000" dirty="0" smtClean="0">
                <a:latin typeface="Times New Roman" panose="02020603050405020304" pitchFamily="18" charset="0"/>
                <a:cs typeface="Times New Roman" panose="02020603050405020304" pitchFamily="18" charset="0"/>
              </a:rPr>
              <a:t/>
            </a:r>
            <a:br>
              <a:rPr lang="en-US" sz="1000" dirty="0" smtClean="0">
                <a:latin typeface="Times New Roman" panose="02020603050405020304" pitchFamily="18" charset="0"/>
                <a:cs typeface="Times New Roman" panose="02020603050405020304" pitchFamily="18" charset="0"/>
              </a:rPr>
            </a:br>
            <a:r>
              <a:rPr lang="lt-LT" sz="1000" dirty="0" smtClean="0">
                <a:latin typeface="Times New Roman" panose="02020603050405020304" pitchFamily="18" charset="0"/>
                <a:cs typeface="Times New Roman" panose="02020603050405020304" pitchFamily="18" charset="0"/>
              </a:rPr>
              <a:t/>
            </a:r>
            <a:br>
              <a:rPr lang="lt-LT" sz="1000" dirty="0" smtClean="0">
                <a:latin typeface="Times New Roman" panose="02020603050405020304" pitchFamily="18" charset="0"/>
                <a:cs typeface="Times New Roman" panose="02020603050405020304" pitchFamily="18" charset="0"/>
              </a:rPr>
            </a:br>
            <a:r>
              <a:rPr lang="lt-LT" sz="1000" dirty="0">
                <a:latin typeface="Times New Roman" panose="02020603050405020304" pitchFamily="18" charset="0"/>
                <a:cs typeface="Times New Roman" panose="02020603050405020304" pitchFamily="18" charset="0"/>
              </a:rPr>
              <a:t/>
            </a:r>
            <a:br>
              <a:rPr lang="lt-LT" sz="1000" dirty="0">
                <a:latin typeface="Times New Roman" panose="02020603050405020304" pitchFamily="18" charset="0"/>
                <a:cs typeface="Times New Roman" panose="02020603050405020304" pitchFamily="18" charset="0"/>
              </a:rPr>
            </a:br>
            <a:r>
              <a:rPr lang="en-US" sz="4000" cap="none" dirty="0" err="1" smtClean="0">
                <a:ln>
                  <a:noFill/>
                </a:ln>
                <a:solidFill>
                  <a:prstClr val="black"/>
                </a:solidFill>
                <a:latin typeface="Times New Roman" panose="02020603050405020304" pitchFamily="18" charset="0"/>
                <a:cs typeface="Times New Roman" panose="02020603050405020304" pitchFamily="18" charset="0"/>
              </a:rPr>
              <a:t>Pasi</a:t>
            </a:r>
            <a:r>
              <a:rPr lang="lt-LT" sz="4000" cap="none" dirty="0">
                <a:ln>
                  <a:noFill/>
                </a:ln>
                <a:solidFill>
                  <a:prstClr val="black"/>
                </a:solidFill>
                <a:latin typeface="Times New Roman" panose="02020603050405020304" pitchFamily="18" charset="0"/>
                <a:cs typeface="Times New Roman" panose="02020603050405020304" pitchFamily="18" charset="0"/>
              </a:rPr>
              <a:t>ūlymai kaip pagerinti bendradarbiavimą mūsų darželyje</a:t>
            </a:r>
            <a:r>
              <a:rPr lang="lt-LT" sz="2600" b="0" cap="none" dirty="0">
                <a:ln>
                  <a:noFill/>
                </a:ln>
                <a:solidFill>
                  <a:prstClr val="black"/>
                </a:solidFill>
                <a:latin typeface="Times New Roman" panose="02020603050405020304" pitchFamily="18" charset="0"/>
                <a:cs typeface="Times New Roman" panose="02020603050405020304" pitchFamily="18" charset="0"/>
              </a:rPr>
              <a:t/>
            </a:r>
            <a:br>
              <a:rPr lang="lt-LT" sz="2600" b="0" cap="none" dirty="0">
                <a:ln>
                  <a:noFill/>
                </a:ln>
                <a:solidFill>
                  <a:prstClr val="black"/>
                </a:solidFill>
                <a:latin typeface="Times New Roman" panose="02020603050405020304" pitchFamily="18" charset="0"/>
                <a:cs typeface="Times New Roman" panose="02020603050405020304" pitchFamily="18" charset="0"/>
              </a:rPr>
            </a:br>
            <a:r>
              <a:rPr lang="en-US" sz="1000" dirty="0">
                <a:latin typeface="Times New Roman" panose="02020603050405020304" pitchFamily="18" charset="0"/>
                <a:cs typeface="Times New Roman" panose="02020603050405020304" pitchFamily="18" charset="0"/>
              </a:rPr>
              <a:t/>
            </a:r>
            <a:br>
              <a:rPr lang="en-US" sz="1000" dirty="0">
                <a:latin typeface="Times New Roman" panose="02020603050405020304" pitchFamily="18" charset="0"/>
                <a:cs typeface="Times New Roman" panose="02020603050405020304" pitchFamily="18" charset="0"/>
              </a:rPr>
            </a:br>
            <a:endParaRPr lang="en-US" sz="1000"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457200" y="1988840"/>
            <a:ext cx="7239000" cy="4466896"/>
          </a:xfrm>
        </p:spPr>
        <p:txBody>
          <a:bodyPr/>
          <a:lstStyle/>
          <a:p>
            <a:r>
              <a:rPr lang="lt-LT" dirty="0" smtClean="0">
                <a:latin typeface="Times New Roman" panose="02020603050405020304" pitchFamily="18" charset="0"/>
                <a:cs typeface="Times New Roman" panose="02020603050405020304" pitchFamily="18" charset="0"/>
              </a:rPr>
              <a:t>Darbas kartu, siekiant bendrų rezultatų;</a:t>
            </a:r>
          </a:p>
          <a:p>
            <a:r>
              <a:rPr lang="lt-LT" dirty="0" smtClean="0">
                <a:latin typeface="Times New Roman" panose="02020603050405020304" pitchFamily="18" charset="0"/>
                <a:cs typeface="Times New Roman" panose="02020603050405020304" pitchFamily="18" charset="0"/>
              </a:rPr>
              <a:t>Geras mikroklimatas, pasitikėjimas kolegom ir administracija;</a:t>
            </a:r>
          </a:p>
          <a:p>
            <a:r>
              <a:rPr lang="lt-LT" dirty="0" smtClean="0">
                <a:latin typeface="Times New Roman" panose="02020603050405020304" pitchFamily="18" charset="0"/>
                <a:cs typeface="Times New Roman" panose="02020603050405020304" pitchFamily="18" charset="0"/>
              </a:rPr>
              <a:t>Suprantant vienas kitą;</a:t>
            </a:r>
          </a:p>
          <a:p>
            <a:r>
              <a:rPr lang="lt-LT" dirty="0" smtClean="0">
                <a:latin typeface="Times New Roman" panose="02020603050405020304" pitchFamily="18" charset="0"/>
                <a:cs typeface="Times New Roman" panose="02020603050405020304" pitchFamily="18" charset="0"/>
              </a:rPr>
              <a:t>Skleisti savo atrastas žinias;</a:t>
            </a:r>
          </a:p>
          <a:p>
            <a:r>
              <a:rPr lang="lt-LT" dirty="0" smtClean="0">
                <a:latin typeface="Times New Roman" panose="02020603050405020304" pitchFamily="18" charset="0"/>
                <a:cs typeface="Times New Roman" panose="02020603050405020304" pitchFamily="18" charset="0"/>
              </a:rPr>
              <a:t>Organizuoti išvykas ne savaitgaliais;</a:t>
            </a:r>
          </a:p>
          <a:p>
            <a:r>
              <a:rPr lang="lt-LT" dirty="0" smtClean="0">
                <a:latin typeface="Times New Roman" panose="02020603050405020304" pitchFamily="18" charset="0"/>
                <a:cs typeface="Times New Roman" panose="02020603050405020304" pitchFamily="18" charset="0"/>
              </a:rPr>
              <a:t>Įrengti pedagogų kambarį. Drauge planuoti veiklą;</a:t>
            </a:r>
            <a:r>
              <a:rPr lang="en-US" dirty="0" smtClean="0">
                <a:latin typeface="Times New Roman" panose="02020603050405020304" pitchFamily="18" charset="0"/>
                <a:cs typeface="Times New Roman" panose="02020603050405020304" pitchFamily="18" charset="0"/>
              </a:rPr>
              <a:t> </a:t>
            </a:r>
          </a:p>
          <a:p>
            <a:pPr marL="0" indent="0">
              <a:buNone/>
            </a:pPr>
            <a:endParaRPr lang="en-US" dirty="0"/>
          </a:p>
        </p:txBody>
      </p:sp>
    </p:spTree>
    <p:extLst>
      <p:ext uri="{BB962C8B-B14F-4D97-AF65-F5344CB8AC3E}">
        <p14:creationId xmlns:p14="http://schemas.microsoft.com/office/powerpoint/2010/main" val="2158997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23528" y="476672"/>
            <a:ext cx="7239000" cy="5691032"/>
          </a:xfrm>
        </p:spPr>
        <p:txBody>
          <a:bodyPr>
            <a:normAutofit/>
          </a:bodyPr>
          <a:lstStyle/>
          <a:p>
            <a:pPr marL="0" indent="0">
              <a:buNone/>
            </a:pPr>
            <a:endParaRPr lang="lt-LT" dirty="0" smtClean="0">
              <a:latin typeface="Times New Roman" panose="02020603050405020304" pitchFamily="18" charset="0"/>
              <a:cs typeface="Times New Roman" panose="02020603050405020304" pitchFamily="18" charset="0"/>
            </a:endParaRPr>
          </a:p>
          <a:p>
            <a:r>
              <a:rPr lang="lt-LT" dirty="0" smtClean="0">
                <a:latin typeface="Times New Roman" panose="02020603050405020304" pitchFamily="18" charset="0"/>
                <a:cs typeface="Times New Roman" panose="02020603050405020304" pitchFamily="18" charset="0"/>
              </a:rPr>
              <a:t>Numatyti specialų laiką, kurį darbuotojai galėtų skirti dalijimuisi mintimis, bendram darbui (nuo 30 min iki 1 val.);</a:t>
            </a:r>
          </a:p>
          <a:p>
            <a:r>
              <a:rPr lang="lt-LT" dirty="0" smtClean="0">
                <a:latin typeface="Times New Roman" panose="02020603050405020304" pitchFamily="18" charset="0"/>
                <a:cs typeface="Times New Roman" panose="02020603050405020304" pitchFamily="18" charset="0"/>
              </a:rPr>
              <a:t>Labiau padėti vienas kitam, dalintis patirtimi;</a:t>
            </a:r>
          </a:p>
          <a:p>
            <a:r>
              <a:rPr lang="lt-LT" dirty="0" smtClean="0">
                <a:latin typeface="Times New Roman" panose="02020603050405020304" pitchFamily="18" charset="0"/>
                <a:cs typeface="Times New Roman" panose="02020603050405020304" pitchFamily="18" charset="0"/>
              </a:rPr>
              <a:t>Suburti naujų darbuotojų pasitarimų grupę, kurioje būtų galima iškelti problemas su kuriomis susiduriame darbe ir išgryninus klausimus pasikviesti ilgametę patirtį turinčias koleges galinčias patarti.</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98619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marL="274320" lvl="0" indent="-274320" algn="ctr">
              <a:spcBef>
                <a:spcPts val="600"/>
              </a:spcBef>
            </a:pPr>
            <a:r>
              <a:rPr lang="lt-LT" sz="2400" b="0" cap="none" dirty="0">
                <a:ln>
                  <a:noFill/>
                </a:ln>
                <a:solidFill>
                  <a:prstClr val="black"/>
                </a:solidFill>
                <a:latin typeface="Times New Roman" panose="02020603050405020304" pitchFamily="18" charset="0"/>
                <a:cs typeface="Times New Roman" panose="02020603050405020304" pitchFamily="18" charset="0"/>
              </a:rPr>
              <a:t/>
            </a:r>
            <a:br>
              <a:rPr lang="lt-LT" sz="2400" b="0" cap="none" dirty="0">
                <a:ln>
                  <a:noFill/>
                </a:ln>
                <a:solidFill>
                  <a:prstClr val="black"/>
                </a:solidFill>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467544" y="260648"/>
            <a:ext cx="7239000" cy="6142464"/>
          </a:xfrm>
        </p:spPr>
        <p:txBody>
          <a:bodyPr>
            <a:normAutofit fontScale="92500" lnSpcReduction="20000"/>
          </a:bodyPr>
          <a:lstStyle/>
          <a:p>
            <a:pPr marL="0" indent="0">
              <a:buNone/>
            </a:pPr>
            <a:r>
              <a:rPr lang="lt-LT" sz="3600" b="1" dirty="0">
                <a:solidFill>
                  <a:prstClr val="black"/>
                </a:solidFill>
                <a:latin typeface="Times New Roman" panose="02020603050405020304" pitchFamily="18" charset="0"/>
                <a:cs typeface="Times New Roman" panose="02020603050405020304" pitchFamily="18" charset="0"/>
              </a:rPr>
              <a:t>Išvados</a:t>
            </a:r>
            <a:endParaRPr lang="lt-LT" dirty="0" smtClean="0">
              <a:latin typeface="Times New Roman" panose="02020603050405020304" pitchFamily="18" charset="0"/>
              <a:cs typeface="Times New Roman" panose="02020603050405020304" pitchFamily="18" charset="0"/>
            </a:endParaRPr>
          </a:p>
          <a:p>
            <a:r>
              <a:rPr lang="lt-LT" dirty="0" smtClean="0">
                <a:latin typeface="Times New Roman" panose="02020603050405020304" pitchFamily="18" charset="0"/>
                <a:cs typeface="Times New Roman" panose="02020603050405020304" pitchFamily="18" charset="0"/>
              </a:rPr>
              <a:t>Lopšelyje darželyje dirba kvalifikuoti, turintys ilgametę darbo patirtį darbuotojai, kurie laiko save komandos nariu, žino darželio tikslus ir siekia bendradarbiavimo.Iš 40 respondentų turi daugiau nei pusė virš 20 metų darbo stažą</a:t>
            </a:r>
            <a:r>
              <a:rPr lang="lt-LT" dirty="0" smtClean="0">
                <a:latin typeface="Times New Roman" panose="02020603050405020304" pitchFamily="18" charset="0"/>
                <a:cs typeface="Times New Roman" panose="02020603050405020304" pitchFamily="18" charset="0"/>
              </a:rPr>
              <a:t>. (95 </a:t>
            </a:r>
            <a:r>
              <a:rPr lang="en-US" dirty="0" smtClean="0">
                <a:latin typeface="Times New Roman" panose="02020603050405020304" pitchFamily="18" charset="0"/>
                <a:cs typeface="Times New Roman" panose="02020603050405020304" pitchFamily="18" charset="0"/>
              </a:rPr>
              <a:t>% </a:t>
            </a:r>
            <a:r>
              <a:rPr lang="lt-LT" dirty="0" smtClean="0">
                <a:latin typeface="Times New Roman" panose="02020603050405020304" pitchFamily="18" charset="0"/>
                <a:cs typeface="Times New Roman" panose="02020603050405020304" pitchFamily="18" charset="0"/>
              </a:rPr>
              <a:t>)</a:t>
            </a:r>
            <a:endParaRPr lang="lt-LT" dirty="0" smtClean="0">
              <a:latin typeface="Times New Roman" panose="02020603050405020304" pitchFamily="18" charset="0"/>
              <a:cs typeface="Times New Roman" panose="02020603050405020304" pitchFamily="18" charset="0"/>
            </a:endParaRPr>
          </a:p>
          <a:p>
            <a:r>
              <a:rPr lang="lt-LT" dirty="0" smtClean="0">
                <a:latin typeface="Times New Roman" panose="02020603050405020304" pitchFamily="18" charset="0"/>
                <a:cs typeface="Times New Roman" panose="02020603050405020304" pitchFamily="18" charset="0"/>
              </a:rPr>
              <a:t>Tarpusavio santykiai grindžiami pagarba, geranoriškumu, atvirumu</a:t>
            </a:r>
            <a:r>
              <a:rPr lang="lt-LT" dirty="0" smtClean="0">
                <a:latin typeface="Times New Roman" panose="02020603050405020304" pitchFamily="18" charset="0"/>
                <a:cs typeface="Times New Roman" panose="02020603050405020304" pitchFamily="18" charset="0"/>
              </a:rPr>
              <a:t>. (85</a:t>
            </a:r>
            <a:r>
              <a:rPr lang="en-US" dirty="0">
                <a:latin typeface="Times New Roman" panose="02020603050405020304" pitchFamily="18" charset="0"/>
                <a:cs typeface="Times New Roman" panose="02020603050405020304" pitchFamily="18" charset="0"/>
              </a:rPr>
              <a:t> %</a:t>
            </a:r>
            <a:r>
              <a:rPr lang="lt-LT" dirty="0" smtClean="0">
                <a:latin typeface="Times New Roman" panose="02020603050405020304" pitchFamily="18" charset="0"/>
                <a:cs typeface="Times New Roman" panose="02020603050405020304" pitchFamily="18" charset="0"/>
              </a:rPr>
              <a:t> )</a:t>
            </a:r>
            <a:endParaRPr lang="lt-LT" dirty="0" smtClean="0">
              <a:latin typeface="Times New Roman" panose="02020603050405020304" pitchFamily="18" charset="0"/>
              <a:cs typeface="Times New Roman" panose="02020603050405020304" pitchFamily="18" charset="0"/>
            </a:endParaRPr>
          </a:p>
          <a:p>
            <a:r>
              <a:rPr lang="lt-LT" dirty="0" smtClean="0">
                <a:latin typeface="Times New Roman" panose="02020603050405020304" pitchFamily="18" charset="0"/>
                <a:cs typeface="Times New Roman" panose="02020603050405020304" pitchFamily="18" charset="0"/>
              </a:rPr>
              <a:t>Bendradarbiavimo kultūra grindžiama asmenine ir kolegialia atsakomybe, pasitikėjimu</a:t>
            </a:r>
            <a:r>
              <a:rPr lang="lt-LT" dirty="0">
                <a:latin typeface="Times New Roman" panose="02020603050405020304" pitchFamily="18" charset="0"/>
                <a:cs typeface="Times New Roman" panose="02020603050405020304" pitchFamily="18" charset="0"/>
              </a:rPr>
              <a:t>. (85</a:t>
            </a:r>
            <a:r>
              <a:rPr lang="en-US" dirty="0">
                <a:latin typeface="Times New Roman" panose="02020603050405020304" pitchFamily="18" charset="0"/>
                <a:cs typeface="Times New Roman" panose="02020603050405020304" pitchFamily="18" charset="0"/>
              </a:rPr>
              <a:t> %</a:t>
            </a:r>
            <a:r>
              <a:rPr lang="lt-LT" dirty="0">
                <a:latin typeface="Times New Roman" panose="02020603050405020304" pitchFamily="18" charset="0"/>
                <a:cs typeface="Times New Roman" panose="02020603050405020304" pitchFamily="18" charset="0"/>
              </a:rPr>
              <a:t> </a:t>
            </a:r>
            <a:r>
              <a:rPr lang="lt-LT" dirty="0" smtClean="0">
                <a:latin typeface="Times New Roman" panose="02020603050405020304" pitchFamily="18" charset="0"/>
                <a:cs typeface="Times New Roman" panose="02020603050405020304" pitchFamily="18" charset="0"/>
              </a:rPr>
              <a:t>)</a:t>
            </a:r>
            <a:endParaRPr lang="lt-LT" dirty="0" smtClean="0">
              <a:latin typeface="Times New Roman" panose="02020603050405020304" pitchFamily="18" charset="0"/>
              <a:cs typeface="Times New Roman" panose="02020603050405020304" pitchFamily="18" charset="0"/>
            </a:endParaRPr>
          </a:p>
          <a:p>
            <a:r>
              <a:rPr lang="lt-LT" dirty="0" smtClean="0">
                <a:latin typeface="Times New Roman" panose="02020603050405020304" pitchFamily="18" charset="0"/>
                <a:cs typeface="Times New Roman" panose="02020603050405020304" pitchFamily="18" charset="0"/>
              </a:rPr>
              <a:t>Bendradarbiauja tarpusavyje, susibūrę į pastovias komandas, siekia bendrų rezultatų</a:t>
            </a:r>
            <a:r>
              <a:rPr lang="lt-LT" dirty="0">
                <a:latin typeface="Times New Roman" panose="02020603050405020304" pitchFamily="18" charset="0"/>
                <a:cs typeface="Times New Roman" panose="02020603050405020304" pitchFamily="18" charset="0"/>
              </a:rPr>
              <a:t>. (95 </a:t>
            </a:r>
            <a:r>
              <a:rPr lang="en-US" dirty="0">
                <a:latin typeface="Times New Roman" panose="02020603050405020304" pitchFamily="18" charset="0"/>
                <a:cs typeface="Times New Roman" panose="02020603050405020304" pitchFamily="18" charset="0"/>
              </a:rPr>
              <a:t>% </a:t>
            </a:r>
            <a:r>
              <a:rPr lang="lt-LT" dirty="0" smtClean="0">
                <a:latin typeface="Times New Roman" panose="02020603050405020304" pitchFamily="18" charset="0"/>
                <a:cs typeface="Times New Roman" panose="02020603050405020304" pitchFamily="18" charset="0"/>
              </a:rPr>
              <a:t>)</a:t>
            </a:r>
            <a:endParaRPr lang="lt-LT" dirty="0" smtClean="0">
              <a:latin typeface="Times New Roman" panose="02020603050405020304" pitchFamily="18" charset="0"/>
              <a:cs typeface="Times New Roman" panose="02020603050405020304" pitchFamily="18" charset="0"/>
            </a:endParaRPr>
          </a:p>
          <a:p>
            <a:r>
              <a:rPr lang="lt-LT" dirty="0" smtClean="0">
                <a:latin typeface="Times New Roman" panose="02020603050405020304" pitchFamily="18" charset="0"/>
                <a:cs typeface="Times New Roman" panose="02020603050405020304" pitchFamily="18" charset="0"/>
              </a:rPr>
              <a:t>Bendras darbas palaiko ir skatina asmenybių raišką bei </a:t>
            </a:r>
            <a:r>
              <a:rPr lang="lt-LT" dirty="0" smtClean="0">
                <a:latin typeface="Times New Roman" panose="02020603050405020304" pitchFamily="18" charset="0"/>
                <a:cs typeface="Times New Roman" panose="02020603050405020304" pitchFamily="18" charset="0"/>
              </a:rPr>
              <a:t>individualias </a:t>
            </a:r>
            <a:r>
              <a:rPr lang="lt-LT" dirty="0" smtClean="0">
                <a:latin typeface="Times New Roman" panose="02020603050405020304" pitchFamily="18" charset="0"/>
                <a:cs typeface="Times New Roman" panose="02020603050405020304" pitchFamily="18" charset="0"/>
              </a:rPr>
              <a:t>iniciatyvas</a:t>
            </a:r>
            <a:r>
              <a:rPr lang="lt-LT" dirty="0">
                <a:latin typeface="Times New Roman" panose="02020603050405020304" pitchFamily="18" charset="0"/>
                <a:cs typeface="Times New Roman" panose="02020603050405020304" pitchFamily="18" charset="0"/>
              </a:rPr>
              <a:t>. (95 </a:t>
            </a:r>
            <a:r>
              <a:rPr lang="en-US" dirty="0">
                <a:latin typeface="Times New Roman" panose="02020603050405020304" pitchFamily="18" charset="0"/>
                <a:cs typeface="Times New Roman" panose="02020603050405020304" pitchFamily="18" charset="0"/>
              </a:rPr>
              <a:t>% </a:t>
            </a:r>
            <a:r>
              <a:rPr lang="lt-LT" dirty="0" smtClean="0">
                <a:latin typeface="Times New Roman" panose="02020603050405020304" pitchFamily="18" charset="0"/>
                <a:cs typeface="Times New Roman" panose="02020603050405020304" pitchFamily="18" charset="0"/>
              </a:rPr>
              <a:t>)</a:t>
            </a:r>
            <a:endParaRPr lang="lt-LT" dirty="0" smtClean="0">
              <a:latin typeface="Times New Roman" panose="02020603050405020304" pitchFamily="18" charset="0"/>
              <a:cs typeface="Times New Roman" panose="02020603050405020304" pitchFamily="18" charset="0"/>
            </a:endParaRPr>
          </a:p>
          <a:p>
            <a:endParaRPr lang="lt-LT" dirty="0" smtClean="0">
              <a:latin typeface="Times New Roman" panose="02020603050405020304" pitchFamily="18" charset="0"/>
              <a:cs typeface="Times New Roman" panose="02020603050405020304" pitchFamily="18" charset="0"/>
            </a:endParaRPr>
          </a:p>
          <a:p>
            <a:pPr marL="0" indent="0">
              <a:buNone/>
            </a:pPr>
            <a:r>
              <a:rPr lang="lt-LT" dirty="0" smtClean="0">
                <a:latin typeface="Times New Roman" panose="02020603050405020304" pitchFamily="18" charset="0"/>
                <a:cs typeface="Times New Roman" panose="02020603050405020304" pitchFamily="18" charset="0"/>
              </a:rPr>
              <a:t>Bendradarbiavimo ir kultūros lygis atitinka 95 </a:t>
            </a:r>
            <a:r>
              <a:rPr lang="en-US" dirty="0" smtClean="0">
                <a:latin typeface="Times New Roman" panose="02020603050405020304" pitchFamily="18" charset="0"/>
                <a:cs typeface="Times New Roman" panose="02020603050405020304" pitchFamily="18" charset="0"/>
              </a:rPr>
              <a:t>%</a:t>
            </a:r>
            <a:r>
              <a:rPr lang="lt-LT" dirty="0" smtClean="0">
                <a:latin typeface="Times New Roman" panose="02020603050405020304" pitchFamily="18" charset="0"/>
                <a:cs typeface="Times New Roman" panose="02020603050405020304" pitchFamily="18" charset="0"/>
              </a:rPr>
              <a:t> ir daugiau</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49863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lstStyle/>
          <a:p>
            <a:pPr marL="0" indent="0" algn="just">
              <a:buNone/>
            </a:pPr>
            <a:r>
              <a:rPr lang="lt-LT" dirty="0" smtClean="0">
                <a:latin typeface="Times New Roman" panose="02020603050405020304" pitchFamily="18" charset="0"/>
                <a:cs typeface="Times New Roman" panose="02020603050405020304" pitchFamily="18" charset="0"/>
              </a:rPr>
              <a:t>                  </a:t>
            </a:r>
          </a:p>
          <a:p>
            <a:pPr algn="just"/>
            <a:endParaRPr lang="lt-LT" dirty="0">
              <a:latin typeface="Times New Roman" panose="02020603050405020304" pitchFamily="18" charset="0"/>
              <a:cs typeface="Times New Roman" panose="02020603050405020304" pitchFamily="18" charset="0"/>
            </a:endParaRPr>
          </a:p>
          <a:p>
            <a:pPr marL="0" indent="0" algn="just">
              <a:buNone/>
            </a:pPr>
            <a:r>
              <a:rPr lang="lt-LT" dirty="0" smtClean="0">
                <a:latin typeface="Times New Roman" panose="02020603050405020304" pitchFamily="18" charset="0"/>
                <a:cs typeface="Times New Roman" panose="02020603050405020304" pitchFamily="18" charset="0"/>
              </a:rPr>
              <a:t>                      AČIŪ UŽ DĖMESĮ</a:t>
            </a:r>
            <a:endParaRPr lang="en-US"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1724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639828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pPr algn="ctr"/>
            <a:r>
              <a:rPr lang="lt-LT" dirty="0" smtClean="0">
                <a:solidFill>
                  <a:schemeClr val="tx1"/>
                </a:solidFill>
                <a:latin typeface="Times New Roman" panose="02020603050405020304" pitchFamily="18" charset="0"/>
                <a:cs typeface="Times New Roman" panose="02020603050405020304" pitchFamily="18" charset="0"/>
              </a:rPr>
              <a:t>RODIKLIS</a:t>
            </a:r>
            <a:br>
              <a:rPr lang="lt-LT" dirty="0" smtClean="0">
                <a:solidFill>
                  <a:schemeClr val="tx1"/>
                </a:solidFill>
                <a:latin typeface="Times New Roman" panose="02020603050405020304" pitchFamily="18" charset="0"/>
                <a:cs typeface="Times New Roman" panose="02020603050405020304" pitchFamily="18" charset="0"/>
              </a:rPr>
            </a:br>
            <a:r>
              <a:rPr lang="lt-LT" dirty="0" smtClean="0">
                <a:solidFill>
                  <a:schemeClr val="tx1"/>
                </a:solidFill>
                <a:latin typeface="Times New Roman" panose="02020603050405020304" pitchFamily="18" charset="0"/>
                <a:cs typeface="Times New Roman" panose="02020603050405020304" pitchFamily="18" charset="0"/>
              </a:rPr>
              <a:t>VEIKIMAS KARTU</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467544" y="1412776"/>
            <a:ext cx="7239000" cy="4846320"/>
          </a:xfrm>
        </p:spPr>
        <p:txBody>
          <a:bodyPr/>
          <a:lstStyle/>
          <a:p>
            <a:pPr marL="0" indent="0">
              <a:buNone/>
            </a:pPr>
            <a:endParaRPr lang="lt-LT" dirty="0" smtClean="0"/>
          </a:p>
          <a:p>
            <a:pPr marL="0" indent="0">
              <a:buNone/>
            </a:pPr>
            <a:endParaRPr lang="lt-LT" dirty="0"/>
          </a:p>
          <a:p>
            <a:pPr marL="0" indent="0">
              <a:buNone/>
            </a:pPr>
            <a:endParaRPr lang="lt-LT" dirty="0" smtClean="0"/>
          </a:p>
          <a:p>
            <a:pPr marL="0" indent="0">
              <a:buNone/>
            </a:pPr>
            <a:r>
              <a:rPr lang="lt-LT" sz="4800" dirty="0" smtClean="0"/>
              <a:t>RAKTINIS ŽODIS:</a:t>
            </a:r>
          </a:p>
          <a:p>
            <a:pPr marL="0" indent="0" algn="ctr">
              <a:buNone/>
            </a:pPr>
            <a:r>
              <a:rPr lang="lt-LT" sz="4800" dirty="0" smtClean="0"/>
              <a:t>BENDRADARBIAVIMO KULTŪRA</a:t>
            </a:r>
            <a:endParaRPr lang="en-US" sz="4800" dirty="0"/>
          </a:p>
        </p:txBody>
      </p:sp>
    </p:spTree>
    <p:extLst>
      <p:ext uri="{BB962C8B-B14F-4D97-AF65-F5344CB8AC3E}">
        <p14:creationId xmlns:p14="http://schemas.microsoft.com/office/powerpoint/2010/main" val="35074567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404664"/>
            <a:ext cx="7272808" cy="6297108"/>
          </a:xfrm>
          <a:prstGeom prst="rect">
            <a:avLst/>
          </a:prstGeom>
        </p:spPr>
        <p:txBody>
          <a:bodyPr wrap="square">
            <a:spAutoFit/>
          </a:bodyPr>
          <a:lstStyle/>
          <a:p>
            <a:pPr lvl="0">
              <a:spcBef>
                <a:spcPct val="20000"/>
              </a:spcBef>
            </a:pPr>
            <a:r>
              <a:rPr lang="lt-LT" sz="2800" dirty="0">
                <a:solidFill>
                  <a:srgbClr val="C00000"/>
                </a:solidFill>
                <a:latin typeface="Times New Roman" panose="02020603050405020304" pitchFamily="18" charset="0"/>
                <a:cs typeface="Times New Roman" panose="02020603050405020304" pitchFamily="18" charset="0"/>
              </a:rPr>
              <a:t>4 LYGIS – LABAI GERAI</a:t>
            </a:r>
          </a:p>
          <a:p>
            <a:pPr lvl="0">
              <a:spcBef>
                <a:spcPct val="20000"/>
              </a:spcBef>
            </a:pPr>
            <a:r>
              <a:rPr lang="lt-LT" sz="2800" dirty="0">
                <a:solidFill>
                  <a:prstClr val="black"/>
                </a:solidFill>
                <a:latin typeface="Times New Roman" panose="02020603050405020304" pitchFamily="18" charset="0"/>
                <a:cs typeface="Times New Roman" panose="02020603050405020304" pitchFamily="18" charset="0"/>
              </a:rPr>
              <a:t>Vyrauja teigiami požymiai, stipriosios savybės, verta paskleisti už mokyklos ribų, 95 proc. ir daugiau.</a:t>
            </a:r>
          </a:p>
          <a:p>
            <a:pPr lvl="0">
              <a:spcBef>
                <a:spcPct val="20000"/>
              </a:spcBef>
            </a:pPr>
            <a:r>
              <a:rPr lang="lt-LT" sz="2800" dirty="0">
                <a:solidFill>
                  <a:srgbClr val="C00000"/>
                </a:solidFill>
                <a:latin typeface="Times New Roman" panose="02020603050405020304" pitchFamily="18" charset="0"/>
                <a:cs typeface="Times New Roman" panose="02020603050405020304" pitchFamily="18" charset="0"/>
              </a:rPr>
              <a:t>3 LYGIS – GERAI</a:t>
            </a:r>
          </a:p>
          <a:p>
            <a:pPr lvl="0">
              <a:spcBef>
                <a:spcPct val="20000"/>
              </a:spcBef>
            </a:pPr>
            <a:r>
              <a:rPr lang="lt-LT" sz="2800" dirty="0">
                <a:solidFill>
                  <a:prstClr val="black"/>
                </a:solidFill>
                <a:latin typeface="Times New Roman" panose="02020603050405020304" pitchFamily="18" charset="0"/>
                <a:cs typeface="Times New Roman" panose="02020603050405020304" pitchFamily="18" charset="0"/>
              </a:rPr>
              <a:t>Stipriųjų savybių daugiau nei trūkumų, verta paskleisti pačioje mokykloje, 75 proc. ir daugiau</a:t>
            </a:r>
            <a:r>
              <a:rPr lang="lt-LT" sz="2800" dirty="0" smtClean="0">
                <a:solidFill>
                  <a:prstClr val="black"/>
                </a:solidFill>
                <a:latin typeface="Times New Roman" panose="02020603050405020304" pitchFamily="18" charset="0"/>
                <a:cs typeface="Times New Roman" panose="02020603050405020304" pitchFamily="18" charset="0"/>
              </a:rPr>
              <a:t>.</a:t>
            </a:r>
            <a:endParaRPr lang="lt-LT" sz="2800" dirty="0">
              <a:solidFill>
                <a:prstClr val="black"/>
              </a:solidFill>
              <a:latin typeface="Times New Roman" panose="02020603050405020304" pitchFamily="18" charset="0"/>
              <a:cs typeface="Times New Roman" panose="02020603050405020304" pitchFamily="18" charset="0"/>
            </a:endParaRPr>
          </a:p>
          <a:p>
            <a:pPr lvl="0">
              <a:spcBef>
                <a:spcPct val="20000"/>
              </a:spcBef>
            </a:pPr>
            <a:r>
              <a:rPr lang="lt-LT" sz="2800" dirty="0">
                <a:solidFill>
                  <a:srgbClr val="C00000"/>
                </a:solidFill>
                <a:latin typeface="Times New Roman" panose="02020603050405020304" pitchFamily="18" charset="0"/>
                <a:cs typeface="Times New Roman" panose="02020603050405020304" pitchFamily="18" charset="0"/>
              </a:rPr>
              <a:t>2 LYGIS – PATENKINAMAI</a:t>
            </a:r>
          </a:p>
          <a:p>
            <a:pPr lvl="0">
              <a:spcBef>
                <a:spcPct val="20000"/>
              </a:spcBef>
            </a:pPr>
            <a:r>
              <a:rPr lang="lt-LT" sz="2800" dirty="0">
                <a:solidFill>
                  <a:prstClr val="black"/>
                </a:solidFill>
                <a:latin typeface="Times New Roman" panose="02020603050405020304" pitchFamily="18" charset="0"/>
                <a:cs typeface="Times New Roman" panose="02020603050405020304" pitchFamily="18" charset="0"/>
              </a:rPr>
              <a:t>Yra rimtų trūkumų, tinkama, bet yra ką tobulinti, verta sustiprinti ir išplėtoti, 60 proc. ir daugiau</a:t>
            </a:r>
            <a:r>
              <a:rPr lang="lt-LT" sz="2800" dirty="0" smtClean="0">
                <a:solidFill>
                  <a:prstClr val="black"/>
                </a:solidFill>
                <a:latin typeface="Times New Roman" panose="02020603050405020304" pitchFamily="18" charset="0"/>
                <a:cs typeface="Times New Roman" panose="02020603050405020304" pitchFamily="18" charset="0"/>
              </a:rPr>
              <a:t>.</a:t>
            </a:r>
            <a:endParaRPr lang="lt-LT" sz="2800" dirty="0">
              <a:solidFill>
                <a:srgbClr val="C00000"/>
              </a:solidFill>
              <a:latin typeface="Times New Roman" panose="02020603050405020304" pitchFamily="18" charset="0"/>
              <a:cs typeface="Times New Roman" panose="02020603050405020304" pitchFamily="18" charset="0"/>
            </a:endParaRPr>
          </a:p>
          <a:p>
            <a:pPr lvl="0">
              <a:spcBef>
                <a:spcPct val="20000"/>
              </a:spcBef>
            </a:pPr>
            <a:r>
              <a:rPr lang="lt-LT" sz="2800" dirty="0">
                <a:solidFill>
                  <a:srgbClr val="C00000"/>
                </a:solidFill>
                <a:latin typeface="Times New Roman" panose="02020603050405020304" pitchFamily="18" charset="0"/>
                <a:cs typeface="Times New Roman" panose="02020603050405020304" pitchFamily="18" charset="0"/>
              </a:rPr>
              <a:t>1 LYGIS – NEPATENKINAMAI</a:t>
            </a:r>
          </a:p>
          <a:p>
            <a:pPr lvl="0">
              <a:spcBef>
                <a:spcPct val="20000"/>
              </a:spcBef>
            </a:pPr>
            <a:r>
              <a:rPr lang="lt-LT" sz="2800" dirty="0">
                <a:solidFill>
                  <a:prstClr val="black"/>
                </a:solidFill>
                <a:latin typeface="Times New Roman" panose="02020603050405020304" pitchFamily="18" charset="0"/>
                <a:cs typeface="Times New Roman" panose="02020603050405020304" pitchFamily="18" charset="0"/>
              </a:rPr>
              <a:t>Vyrauja trūkumai, būtina imtis radikalių pokyčių, iki 50 proc.</a:t>
            </a:r>
          </a:p>
        </p:txBody>
      </p:sp>
    </p:spTree>
    <p:extLst>
      <p:ext uri="{BB962C8B-B14F-4D97-AF65-F5344CB8AC3E}">
        <p14:creationId xmlns:p14="http://schemas.microsoft.com/office/powerpoint/2010/main" val="40639012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46263" y="1916832"/>
            <a:ext cx="7239000" cy="482312"/>
          </a:xfrm>
        </p:spPr>
        <p:txBody>
          <a:bodyPr>
            <a:normAutofit fontScale="90000"/>
          </a:bodyPr>
          <a:lstStyle/>
          <a:p>
            <a:pPr lvl="0">
              <a:spcBef>
                <a:spcPts val="600"/>
              </a:spcBef>
            </a:pPr>
            <a:r>
              <a:rPr lang="lt-LT" sz="3600" cap="none" dirty="0" smtClean="0">
                <a:ln>
                  <a:noFill/>
                </a:ln>
                <a:solidFill>
                  <a:prstClr val="black"/>
                </a:solidFill>
                <a:latin typeface="Times New Roman" panose="02020603050405020304" pitchFamily="18" charset="0"/>
                <a:cs typeface="Times New Roman" panose="02020603050405020304" pitchFamily="18" charset="0"/>
              </a:rPr>
              <a:t/>
            </a:r>
            <a:br>
              <a:rPr lang="lt-LT" sz="3600" cap="none" dirty="0" smtClean="0">
                <a:ln>
                  <a:noFill/>
                </a:ln>
                <a:solidFill>
                  <a:prstClr val="black"/>
                </a:solidFill>
                <a:latin typeface="Times New Roman" panose="02020603050405020304" pitchFamily="18" charset="0"/>
                <a:cs typeface="Times New Roman" panose="02020603050405020304" pitchFamily="18" charset="0"/>
              </a:rPr>
            </a:br>
            <a:r>
              <a:rPr lang="lt-LT" sz="3600" cap="none" dirty="0" smtClean="0">
                <a:ln>
                  <a:noFill/>
                </a:ln>
                <a:solidFill>
                  <a:prstClr val="black"/>
                </a:solidFill>
                <a:latin typeface="Times New Roman" panose="02020603050405020304" pitchFamily="18" charset="0"/>
                <a:cs typeface="Times New Roman" panose="02020603050405020304" pitchFamily="18" charset="0"/>
              </a:rPr>
              <a:t/>
            </a:r>
            <a:br>
              <a:rPr lang="lt-LT" sz="3600" cap="none" dirty="0" smtClean="0">
                <a:ln>
                  <a:noFill/>
                </a:ln>
                <a:solidFill>
                  <a:prstClr val="black"/>
                </a:solidFill>
                <a:latin typeface="Times New Roman" panose="02020603050405020304" pitchFamily="18" charset="0"/>
                <a:cs typeface="Times New Roman" panose="02020603050405020304" pitchFamily="18" charset="0"/>
              </a:rPr>
            </a:br>
            <a:r>
              <a:rPr lang="lt-LT" sz="3600" cap="none" dirty="0" smtClean="0">
                <a:ln>
                  <a:noFill/>
                </a:ln>
                <a:solidFill>
                  <a:prstClr val="black"/>
                </a:solidFill>
                <a:latin typeface="Times New Roman" panose="02020603050405020304" pitchFamily="18" charset="0"/>
                <a:cs typeface="Times New Roman" panose="02020603050405020304" pitchFamily="18" charset="0"/>
              </a:rPr>
              <a:t/>
            </a:r>
            <a:br>
              <a:rPr lang="lt-LT" sz="3600" cap="none" dirty="0" smtClean="0">
                <a:ln>
                  <a:noFill/>
                </a:ln>
                <a:solidFill>
                  <a:prstClr val="black"/>
                </a:solidFill>
                <a:latin typeface="Times New Roman" panose="02020603050405020304" pitchFamily="18" charset="0"/>
                <a:cs typeface="Times New Roman" panose="02020603050405020304" pitchFamily="18" charset="0"/>
              </a:rPr>
            </a:br>
            <a:r>
              <a:rPr lang="lt-LT" sz="3600" cap="none" dirty="0" smtClean="0">
                <a:ln>
                  <a:noFill/>
                </a:ln>
                <a:solidFill>
                  <a:prstClr val="black"/>
                </a:solidFill>
                <a:latin typeface="Times New Roman" panose="02020603050405020304" pitchFamily="18" charset="0"/>
                <a:cs typeface="Times New Roman" panose="02020603050405020304" pitchFamily="18" charset="0"/>
              </a:rPr>
              <a:t/>
            </a:r>
            <a:br>
              <a:rPr lang="lt-LT" sz="3600" cap="none" dirty="0" smtClean="0">
                <a:ln>
                  <a:noFill/>
                </a:ln>
                <a:solidFill>
                  <a:prstClr val="black"/>
                </a:solidFill>
                <a:latin typeface="Times New Roman" panose="02020603050405020304" pitchFamily="18" charset="0"/>
                <a:cs typeface="Times New Roman" panose="02020603050405020304" pitchFamily="18" charset="0"/>
              </a:rPr>
            </a:br>
            <a:r>
              <a:rPr lang="lt-LT" sz="3600" cap="none" dirty="0" smtClean="0">
                <a:ln>
                  <a:noFill/>
                </a:ln>
                <a:solidFill>
                  <a:prstClr val="black"/>
                </a:solidFill>
                <a:latin typeface="Times New Roman" panose="02020603050405020304" pitchFamily="18" charset="0"/>
                <a:cs typeface="Times New Roman" panose="02020603050405020304" pitchFamily="18" charset="0"/>
              </a:rPr>
              <a:t/>
            </a:r>
            <a:br>
              <a:rPr lang="lt-LT" sz="3600" cap="none" dirty="0" smtClean="0">
                <a:ln>
                  <a:noFill/>
                </a:ln>
                <a:solidFill>
                  <a:prstClr val="black"/>
                </a:solidFill>
                <a:latin typeface="Times New Roman" panose="02020603050405020304" pitchFamily="18" charset="0"/>
                <a:cs typeface="Times New Roman" panose="02020603050405020304" pitchFamily="18" charset="0"/>
              </a:rPr>
            </a:br>
            <a:r>
              <a:rPr lang="lt-LT" sz="3600" cap="none" dirty="0" smtClean="0">
                <a:ln>
                  <a:noFill/>
                </a:ln>
                <a:solidFill>
                  <a:prstClr val="black"/>
                </a:solidFill>
                <a:latin typeface="Times New Roman" panose="02020603050405020304" pitchFamily="18" charset="0"/>
                <a:cs typeface="Times New Roman" panose="02020603050405020304" pitchFamily="18" charset="0"/>
              </a:rPr>
              <a:t>Tikslas</a:t>
            </a:r>
            <a:endParaRPr lang="en-US" sz="3600" cap="none" dirty="0">
              <a:ln>
                <a:noFill/>
              </a:ln>
              <a:solidFill>
                <a:prstClr val="black"/>
              </a:solidFill>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457200" y="2564904"/>
            <a:ext cx="7239000" cy="3890832"/>
          </a:xfrm>
        </p:spPr>
        <p:txBody>
          <a:bodyPr/>
          <a:lstStyle/>
          <a:p>
            <a:pPr marL="0" indent="0" algn="just">
              <a:buNone/>
            </a:pPr>
            <a:r>
              <a:rPr lang="lt-LT" dirty="0" smtClean="0">
                <a:latin typeface="Times New Roman" panose="02020603050405020304" pitchFamily="18" charset="0"/>
                <a:cs typeface="Times New Roman" panose="02020603050405020304" pitchFamily="18" charset="0"/>
              </a:rPr>
              <a:t>Anketa buvo siekiama išsiaiškinti, koks pedagogų bendradarbiavimo kultūros lygis, ar laiko save viena komanda, siekianti bendrų tikslų.</a:t>
            </a:r>
          </a:p>
        </p:txBody>
      </p:sp>
      <p:sp>
        <p:nvSpPr>
          <p:cNvPr id="4" name="Rectangle 3"/>
          <p:cNvSpPr/>
          <p:nvPr/>
        </p:nvSpPr>
        <p:spPr>
          <a:xfrm>
            <a:off x="271897" y="778932"/>
            <a:ext cx="7331918" cy="892552"/>
          </a:xfrm>
          <a:prstGeom prst="rect">
            <a:avLst/>
          </a:prstGeom>
        </p:spPr>
        <p:txBody>
          <a:bodyPr wrap="square">
            <a:spAutoFit/>
          </a:bodyPr>
          <a:lstStyle/>
          <a:p>
            <a:pPr lvl="0" algn="just">
              <a:spcBef>
                <a:spcPts val="600"/>
              </a:spcBef>
              <a:buClr>
                <a:srgbClr val="B13F9A"/>
              </a:buClr>
              <a:buSzPct val="73000"/>
            </a:pPr>
            <a:r>
              <a:rPr lang="lt-LT" sz="2600" dirty="0">
                <a:solidFill>
                  <a:prstClr val="black"/>
                </a:solidFill>
                <a:latin typeface="Times New Roman" panose="02020603050405020304" pitchFamily="18" charset="0"/>
                <a:cs typeface="Times New Roman" panose="02020603050405020304" pitchFamily="18" charset="0"/>
              </a:rPr>
              <a:t>Anketinėje apklausoje dalyvavo 40 Skuodo vaikų lopšelio darželio darbuotojų.</a:t>
            </a:r>
          </a:p>
        </p:txBody>
      </p:sp>
    </p:spTree>
    <p:extLst>
      <p:ext uri="{BB962C8B-B14F-4D97-AF65-F5344CB8AC3E}">
        <p14:creationId xmlns:p14="http://schemas.microsoft.com/office/powerpoint/2010/main" val="1854647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126357662"/>
              </p:ext>
            </p:extLst>
          </p:nvPr>
        </p:nvGraphicFramePr>
        <p:xfrm>
          <a:off x="251520" y="404664"/>
          <a:ext cx="8229600" cy="5462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2909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4222190972"/>
              </p:ext>
            </p:extLst>
          </p:nvPr>
        </p:nvGraphicFramePr>
        <p:xfrm>
          <a:off x="539552" y="188640"/>
          <a:ext cx="8229600" cy="61926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46552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165310582"/>
              </p:ext>
            </p:extLst>
          </p:nvPr>
        </p:nvGraphicFramePr>
        <p:xfrm>
          <a:off x="323528" y="188640"/>
          <a:ext cx="8658696" cy="57214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65148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577427307"/>
              </p:ext>
            </p:extLst>
          </p:nvPr>
        </p:nvGraphicFramePr>
        <p:xfrm>
          <a:off x="467544" y="-26088"/>
          <a:ext cx="8229600" cy="62255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490339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89559999"/>
              </p:ext>
            </p:extLst>
          </p:nvPr>
        </p:nvGraphicFramePr>
        <p:xfrm>
          <a:off x="457200" y="404664"/>
          <a:ext cx="7239000" cy="60516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670643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abangus">
  <a:themeElements>
    <a:clrScheme name="Prabangus">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Prabangus">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abangus">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1044</TotalTime>
  <Words>584</Words>
  <Application>Microsoft Office PowerPoint</Application>
  <PresentationFormat>Demonstracija ekrane (4:3)</PresentationFormat>
  <Paragraphs>95</Paragraphs>
  <Slides>19</Slides>
  <Notes>1</Notes>
  <HiddenSlides>0</HiddenSlides>
  <MMClips>0</MMClips>
  <ScaleCrop>false</ScaleCrop>
  <HeadingPairs>
    <vt:vector size="4" baseType="variant">
      <vt:variant>
        <vt:lpstr>Tema</vt:lpstr>
      </vt:variant>
      <vt:variant>
        <vt:i4>1</vt:i4>
      </vt:variant>
      <vt:variant>
        <vt:lpstr>Skaidrių pavadinimai</vt:lpstr>
      </vt:variant>
      <vt:variant>
        <vt:i4>19</vt:i4>
      </vt:variant>
    </vt:vector>
  </HeadingPairs>
  <TitlesOfParts>
    <vt:vector size="20" baseType="lpstr">
      <vt:lpstr>Prabangus</vt:lpstr>
      <vt:lpstr>SKUODO VAIKŲ LOPŠELIS DARŽELIS</vt:lpstr>
      <vt:lpstr>RODIKLIS VEIKIMAS KARTU</vt:lpstr>
      <vt:lpstr>PowerPoint pristatymas</vt:lpstr>
      <vt:lpstr>     Tikslas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           Ar sutinkate, kad darni komanda gali pasiekti aukštesnių rezultatų?</vt:lpstr>
      <vt:lpstr>     Pasiūlymai kaip pagerinti bendradarbiavimą mūsų darželyje  </vt:lpstr>
      <vt:lpstr>PowerPoint pristatymas</vt:lpstr>
      <vt:lpstr> </vt:lpstr>
      <vt:lpstr>PowerPoint pristatymas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pristatymas</dc:title>
  <dc:creator>ASUS</dc:creator>
  <cp:lastModifiedBy>Windows User</cp:lastModifiedBy>
  <cp:revision>53</cp:revision>
  <dcterms:created xsi:type="dcterms:W3CDTF">2019-06-11T10:53:02Z</dcterms:created>
  <dcterms:modified xsi:type="dcterms:W3CDTF">2019-08-28T08:54:18Z</dcterms:modified>
</cp:coreProperties>
</file>