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0" r:id="rId32"/>
    <p:sldId id="286" r:id="rId33"/>
    <p:sldId id="287" r:id="rId34"/>
    <p:sldId id="288" r:id="rId35"/>
    <p:sldId id="289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Darželyje</c:v>
                </c:pt>
                <c:pt idx="1">
                  <c:v>Rajone</c:v>
                </c:pt>
                <c:pt idx="2">
                  <c:v>Respublikoje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0.9</c:v>
                </c:pt>
                <c:pt idx="1">
                  <c:v>0.23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13344"/>
        <c:axId val="35879104"/>
      </c:barChart>
      <c:catAx>
        <c:axId val="33913344"/>
        <c:scaling>
          <c:orientation val="minMax"/>
        </c:scaling>
        <c:delete val="0"/>
        <c:axPos val="b"/>
        <c:majorTickMark val="out"/>
        <c:minorTickMark val="none"/>
        <c:tickLblPos val="nextTo"/>
        <c:crossAx val="35879104"/>
        <c:crosses val="autoZero"/>
        <c:auto val="1"/>
        <c:lblAlgn val="ctr"/>
        <c:lblOffset val="100"/>
        <c:noMultiLvlLbl val="0"/>
      </c:catAx>
      <c:valAx>
        <c:axId val="358791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913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Tarp kolegų dalinamės pedagogine patirtimi, ugdymo inovacijomis ir pan.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Dažnai (3-4 kart. ir daugiau)</c:v>
                </c:pt>
                <c:pt idx="1">
                  <c:v>Retai (1-2 kart.)</c:v>
                </c:pt>
                <c:pt idx="2">
                  <c:v>Niekada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0.64</c:v>
                </c:pt>
                <c:pt idx="1">
                  <c:v>0.33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92800"/>
        <c:axId val="37120832"/>
      </c:barChart>
      <c:catAx>
        <c:axId val="34892800"/>
        <c:scaling>
          <c:orientation val="minMax"/>
        </c:scaling>
        <c:delete val="0"/>
        <c:axPos val="b"/>
        <c:majorTickMark val="out"/>
        <c:minorTickMark val="none"/>
        <c:tickLblPos val="nextTo"/>
        <c:crossAx val="37120832"/>
        <c:crosses val="autoZero"/>
        <c:auto val="1"/>
        <c:lblAlgn val="ctr"/>
        <c:lblOffset val="100"/>
        <c:noMultiLvlLbl val="0"/>
      </c:catAx>
      <c:valAx>
        <c:axId val="371208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892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Bendrai sprendžiame konfliktus, ieškome geriausių sprendimų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Lapas1!$A$2:$A$3</c:f>
              <c:strCache>
                <c:ptCount val="2"/>
                <c:pt idx="0">
                  <c:v>Dažnai (3-4 kart. ir daugiau)</c:v>
                </c:pt>
                <c:pt idx="1">
                  <c:v>Retai (1-2 kart.)</c:v>
                </c:pt>
              </c:strCache>
            </c:strRef>
          </c:cat>
          <c:val>
            <c:numRef>
              <c:f>Lapas1!$B$2:$B$3</c:f>
              <c:numCache>
                <c:formatCode>0%</c:formatCode>
                <c:ptCount val="2"/>
                <c:pt idx="0">
                  <c:v>0.68</c:v>
                </c:pt>
                <c:pt idx="1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49856"/>
        <c:axId val="37123136"/>
      </c:barChart>
      <c:catAx>
        <c:axId val="37049856"/>
        <c:scaling>
          <c:orientation val="minMax"/>
        </c:scaling>
        <c:delete val="0"/>
        <c:axPos val="b"/>
        <c:majorTickMark val="out"/>
        <c:minorTickMark val="none"/>
        <c:tickLblPos val="nextTo"/>
        <c:crossAx val="37123136"/>
        <c:crosses val="autoZero"/>
        <c:auto val="1"/>
        <c:lblAlgn val="ctr"/>
        <c:lblOffset val="100"/>
        <c:noMultiLvlLbl val="0"/>
      </c:catAx>
      <c:valAx>
        <c:axId val="371231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049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Bendradarbiauju su kolegomis, siekdamas (-a) jiems padėti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Lapas1!$A$2:$A$3</c:f>
              <c:strCache>
                <c:ptCount val="2"/>
                <c:pt idx="0">
                  <c:v>Dažnai (3-4 kart. ir daug.)</c:v>
                </c:pt>
                <c:pt idx="1">
                  <c:v>Retai (1-2 kart.)</c:v>
                </c:pt>
              </c:strCache>
            </c:strRef>
          </c:cat>
          <c:val>
            <c:numRef>
              <c:f>Lapas1!$B$2:$B$3</c:f>
              <c:numCache>
                <c:formatCode>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93312"/>
        <c:axId val="37125440"/>
      </c:barChart>
      <c:catAx>
        <c:axId val="34893312"/>
        <c:scaling>
          <c:orientation val="minMax"/>
        </c:scaling>
        <c:delete val="0"/>
        <c:axPos val="b"/>
        <c:majorTickMark val="out"/>
        <c:minorTickMark val="none"/>
        <c:tickLblPos val="nextTo"/>
        <c:crossAx val="37125440"/>
        <c:crosses val="autoZero"/>
        <c:auto val="1"/>
        <c:lblAlgn val="ctr"/>
        <c:lblOffset val="100"/>
        <c:noMultiLvlLbl val="0"/>
      </c:catAx>
      <c:valAx>
        <c:axId val="371254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893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Įsitraukiu į projektines veiklas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Lapas1!$A$2:$A$3</c:f>
              <c:strCache>
                <c:ptCount val="2"/>
                <c:pt idx="0">
                  <c:v>Dažnai (3-4 kart. ir daug.)</c:v>
                </c:pt>
                <c:pt idx="1">
                  <c:v>Retai (1-2 kart.)</c:v>
                </c:pt>
              </c:strCache>
            </c:strRef>
          </c:cat>
          <c:val>
            <c:numRef>
              <c:f>Lapas1!$B$2:$B$3</c:f>
              <c:numCache>
                <c:formatCode>0%</c:formatCode>
                <c:ptCount val="2"/>
                <c:pt idx="0">
                  <c:v>0.38</c:v>
                </c:pt>
                <c:pt idx="1">
                  <c:v>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51904"/>
        <c:axId val="41748160"/>
      </c:barChart>
      <c:catAx>
        <c:axId val="37051904"/>
        <c:scaling>
          <c:orientation val="minMax"/>
        </c:scaling>
        <c:delete val="0"/>
        <c:axPos val="b"/>
        <c:majorTickMark val="out"/>
        <c:minorTickMark val="none"/>
        <c:tickLblPos val="nextTo"/>
        <c:crossAx val="41748160"/>
        <c:crosses val="autoZero"/>
        <c:auto val="1"/>
        <c:lblAlgn val="ctr"/>
        <c:lblOffset val="100"/>
        <c:noMultiLvlLbl val="0"/>
      </c:catAx>
      <c:valAx>
        <c:axId val="417481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051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Bendradarbiauju su pagalbos specialistais (psichologu, spec.pedagogu, logopedu ir kt.)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Dažnai (3-4 kart. ir daug.)</c:v>
                </c:pt>
                <c:pt idx="1">
                  <c:v>Retai (1-2 kart.)</c:v>
                </c:pt>
                <c:pt idx="2">
                  <c:v>Niekada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0.48</c:v>
                </c:pt>
                <c:pt idx="1">
                  <c:v>0.43</c:v>
                </c:pt>
                <c:pt idx="2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99456"/>
        <c:axId val="41750464"/>
      </c:barChart>
      <c:catAx>
        <c:axId val="34899456"/>
        <c:scaling>
          <c:orientation val="minMax"/>
        </c:scaling>
        <c:delete val="0"/>
        <c:axPos val="b"/>
        <c:majorTickMark val="out"/>
        <c:minorTickMark val="none"/>
        <c:tickLblPos val="nextTo"/>
        <c:crossAx val="41750464"/>
        <c:crosses val="autoZero"/>
        <c:auto val="1"/>
        <c:lblAlgn val="ctr"/>
        <c:lblOffset val="100"/>
        <c:noMultiLvlLbl val="0"/>
      </c:catAx>
      <c:valAx>
        <c:axId val="417504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899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Bendradarbiauju su meninio ugdymo pedagogais, organizuojant renginius, šventes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Dažnai (3-4 kart. ir daugiau)</c:v>
                </c:pt>
                <c:pt idx="1">
                  <c:v>Retai (1-2 kart.)</c:v>
                </c:pt>
                <c:pt idx="2">
                  <c:v>Niekada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0.72</c:v>
                </c:pt>
                <c:pt idx="1">
                  <c:v>0.25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01408"/>
        <c:axId val="41752768"/>
      </c:barChart>
      <c:catAx>
        <c:axId val="37201408"/>
        <c:scaling>
          <c:orientation val="minMax"/>
        </c:scaling>
        <c:delete val="0"/>
        <c:axPos val="b"/>
        <c:majorTickMark val="out"/>
        <c:minorTickMark val="none"/>
        <c:tickLblPos val="nextTo"/>
        <c:crossAx val="41752768"/>
        <c:crosses val="autoZero"/>
        <c:auto val="1"/>
        <c:lblAlgn val="ctr"/>
        <c:lblOffset val="100"/>
        <c:noMultiLvlLbl val="0"/>
      </c:catAx>
      <c:valAx>
        <c:axId val="417527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201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Keičiantis su kolegomis mokomąja, dalomąja medžiaga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Dažnai (3-4 kart. ir daugiau)</c:v>
                </c:pt>
                <c:pt idx="1">
                  <c:v>Retai (1-2 kart.)</c:v>
                </c:pt>
                <c:pt idx="2">
                  <c:v>Niekada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0.48</c:v>
                </c:pt>
                <c:pt idx="1">
                  <c:v>0.48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900480"/>
        <c:axId val="42140224"/>
      </c:barChart>
      <c:catAx>
        <c:axId val="34900480"/>
        <c:scaling>
          <c:orientation val="minMax"/>
        </c:scaling>
        <c:delete val="0"/>
        <c:axPos val="b"/>
        <c:majorTickMark val="out"/>
        <c:minorTickMark val="none"/>
        <c:tickLblPos val="nextTo"/>
        <c:crossAx val="42140224"/>
        <c:crosses val="autoZero"/>
        <c:auto val="1"/>
        <c:lblAlgn val="ctr"/>
        <c:lblOffset val="100"/>
        <c:noMultiLvlLbl val="0"/>
      </c:catAx>
      <c:valAx>
        <c:axId val="421402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900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Aptariant ugdytinių pažangumą (pasiekimus, priežiūrą, ugdymo poreikį ir kt.)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Dažnai (3-4 kart. ir daugiau)</c:v>
                </c:pt>
                <c:pt idx="1">
                  <c:v>Retai (1-2 kart.)</c:v>
                </c:pt>
                <c:pt idx="2">
                  <c:v>Niekada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0.38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03456"/>
        <c:axId val="42142528"/>
      </c:barChart>
      <c:catAx>
        <c:axId val="37203456"/>
        <c:scaling>
          <c:orientation val="minMax"/>
        </c:scaling>
        <c:delete val="0"/>
        <c:axPos val="b"/>
        <c:majorTickMark val="out"/>
        <c:minorTickMark val="none"/>
        <c:tickLblPos val="nextTo"/>
        <c:crossAx val="42142528"/>
        <c:crosses val="autoZero"/>
        <c:auto val="1"/>
        <c:lblAlgn val="ctr"/>
        <c:lblOffset val="100"/>
        <c:noMultiLvlLbl val="0"/>
      </c:catAx>
      <c:valAx>
        <c:axId val="421425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203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Aptariant auklėjimo klausimus (drausmę, taisykles, socialines mokinių kompetencijas ir kt.)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Dažnai (3-4 kart.ir daugiau)</c:v>
                </c:pt>
                <c:pt idx="1">
                  <c:v>Retai (1-2 kart.)</c:v>
                </c:pt>
                <c:pt idx="2">
                  <c:v>Niekada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0.64</c:v>
                </c:pt>
                <c:pt idx="1">
                  <c:v>0.28000000000000003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78656"/>
        <c:axId val="42144832"/>
      </c:barChart>
      <c:catAx>
        <c:axId val="35078656"/>
        <c:scaling>
          <c:orientation val="minMax"/>
        </c:scaling>
        <c:delete val="0"/>
        <c:axPos val="b"/>
        <c:majorTickMark val="out"/>
        <c:minorTickMark val="none"/>
        <c:tickLblPos val="nextTo"/>
        <c:crossAx val="42144832"/>
        <c:crosses val="autoZero"/>
        <c:auto val="1"/>
        <c:lblAlgn val="ctr"/>
        <c:lblOffset val="100"/>
        <c:noMultiLvlLbl val="0"/>
      </c:catAx>
      <c:valAx>
        <c:axId val="421448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078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Ruošiantis veikloms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Dažnai (3-4 kart. ir daugiau)</c:v>
                </c:pt>
                <c:pt idx="1">
                  <c:v>Retai (1-2 kart.)</c:v>
                </c:pt>
                <c:pt idx="2">
                  <c:v>Niekada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0.72</c:v>
                </c:pt>
                <c:pt idx="1">
                  <c:v>0.25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80704"/>
        <c:axId val="42147136"/>
      </c:barChart>
      <c:catAx>
        <c:axId val="35080704"/>
        <c:scaling>
          <c:orientation val="minMax"/>
        </c:scaling>
        <c:delete val="0"/>
        <c:axPos val="b"/>
        <c:majorTickMark val="out"/>
        <c:minorTickMark val="none"/>
        <c:tickLblPos val="nextTo"/>
        <c:crossAx val="42147136"/>
        <c:crosses val="autoZero"/>
        <c:auto val="1"/>
        <c:lblAlgn val="ctr"/>
        <c:lblOffset val="100"/>
        <c:noMultiLvlLbl val="0"/>
      </c:catAx>
      <c:valAx>
        <c:axId val="421471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080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dar nevedė</c:v>
                </c:pt>
                <c:pt idx="1">
                  <c:v>1 veikla</c:v>
                </c:pt>
                <c:pt idx="2">
                  <c:v>2 veiklos</c:v>
                </c:pt>
                <c:pt idx="3">
                  <c:v>3 veiklos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0.56000000000000005</c:v>
                </c:pt>
                <c:pt idx="2">
                  <c:v>0.13</c:v>
                </c:pt>
                <c:pt idx="3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12320"/>
        <c:axId val="73908800"/>
      </c:barChart>
      <c:catAx>
        <c:axId val="33912320"/>
        <c:scaling>
          <c:orientation val="minMax"/>
        </c:scaling>
        <c:delete val="0"/>
        <c:axPos val="b"/>
        <c:majorTickMark val="out"/>
        <c:minorTickMark val="none"/>
        <c:tickLblPos val="nextTo"/>
        <c:crossAx val="73908800"/>
        <c:crosses val="autoZero"/>
        <c:auto val="1"/>
        <c:lblAlgn val="ctr"/>
        <c:lblOffset val="100"/>
        <c:noMultiLvlLbl val="0"/>
      </c:catAx>
      <c:valAx>
        <c:axId val="739088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912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Dalykinė parama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Kokia nauda Jums iš kolegialaus bendradarbiavimo?</c:v>
                </c:pt>
              </c:strCache>
            </c:strRef>
          </c:cat>
          <c:val>
            <c:numRef>
              <c:f>Lapas1!$B$2</c:f>
              <c:numCache>
                <c:formatCode>0%</c:formatCode>
                <c:ptCount val="1"/>
                <c:pt idx="0">
                  <c:v>0.7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Socialinė parama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Kokia nauda Jums iš kolegialaus bendradarbiavimo?</c:v>
                </c:pt>
              </c:strCache>
            </c:strRef>
          </c:cat>
          <c:val>
            <c:numRef>
              <c:f>Lapas1!$C$2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Drauge aptariame, pasidžiaugiame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Kokia nauda Jums iš kolegialaus bendradarbiavimo?</c:v>
                </c:pt>
              </c:strCache>
            </c:strRef>
          </c:cat>
          <c:val>
            <c:numRef>
              <c:f>Lapas1!$D$2</c:f>
              <c:numCache>
                <c:formatCode>0%</c:formatCode>
                <c:ptCount val="1"/>
                <c:pt idx="0">
                  <c:v>0.53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Žinome vienas kito stiprybes- naudojame bendroje veikloje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Kokia nauda Jums iš kolegialaus bendradarbiavimo?</c:v>
                </c:pt>
              </c:strCache>
            </c:strRef>
          </c:cat>
          <c:val>
            <c:numRef>
              <c:f>Lapas1!$E$2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Naujus kolegas supažindiname su ugdymo įstaiga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Kokia nauda Jums iš kolegialaus bendradarbiavimo?</c:v>
                </c:pt>
              </c:strCache>
            </c:strRef>
          </c:cat>
          <c:val>
            <c:numRef>
              <c:f>Lapas1!$F$2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</c:ser>
        <c:ser>
          <c:idx val="5"/>
          <c:order val="5"/>
          <c:tx>
            <c:strRef>
              <c:f>Lapas1!$G$1</c:f>
              <c:strCache>
                <c:ptCount val="1"/>
                <c:pt idx="0">
                  <c:v>Daug išmokau ir sužinojau iš savo mentoriaus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Kokia nauda Jums iš kolegialaus bendradarbiavimo?</c:v>
                </c:pt>
              </c:strCache>
            </c:strRef>
          </c:cat>
          <c:val>
            <c:numRef>
              <c:f>Lapas1!$G$2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07520"/>
        <c:axId val="42182336"/>
      </c:barChart>
      <c:catAx>
        <c:axId val="41707520"/>
        <c:scaling>
          <c:orientation val="minMax"/>
        </c:scaling>
        <c:delete val="0"/>
        <c:axPos val="b"/>
        <c:majorTickMark val="out"/>
        <c:minorTickMark val="none"/>
        <c:tickLblPos val="nextTo"/>
        <c:crossAx val="42182336"/>
        <c:crosses val="autoZero"/>
        <c:auto val="1"/>
        <c:lblAlgn val="ctr"/>
        <c:lblOffset val="100"/>
        <c:noMultiLvlLbl val="0"/>
      </c:catAx>
      <c:valAx>
        <c:axId val="421823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707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3-5 asmenys</c:v>
                </c:pt>
                <c:pt idx="1">
                  <c:v>5-9 asmenys</c:v>
                </c:pt>
                <c:pt idx="2">
                  <c:v>9-15 asmenų</c:v>
                </c:pt>
                <c:pt idx="3">
                  <c:v>Neteko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0.48</c:v>
                </c:pt>
                <c:pt idx="1">
                  <c:v>0.53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150784"/>
        <c:axId val="42184640"/>
      </c:barChart>
      <c:catAx>
        <c:axId val="44150784"/>
        <c:scaling>
          <c:orientation val="minMax"/>
        </c:scaling>
        <c:delete val="0"/>
        <c:axPos val="b"/>
        <c:majorTickMark val="out"/>
        <c:minorTickMark val="none"/>
        <c:tickLblPos val="nextTo"/>
        <c:crossAx val="42184640"/>
        <c:crosses val="autoZero"/>
        <c:auto val="1"/>
        <c:lblAlgn val="ctr"/>
        <c:lblOffset val="100"/>
        <c:noMultiLvlLbl val="0"/>
      </c:catAx>
      <c:valAx>
        <c:axId val="421846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4150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Lapas1!$A$2:$A$3</c:f>
              <c:strCache>
                <c:ptCount val="2"/>
                <c:pt idx="0">
                  <c:v>Taip</c:v>
                </c:pt>
                <c:pt idx="1">
                  <c:v>Ne</c:v>
                </c:pt>
              </c:strCache>
            </c:strRef>
          </c:cat>
          <c:val>
            <c:numRef>
              <c:f>Lapas1!$B$2:$B$3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08032"/>
        <c:axId val="42186944"/>
      </c:barChart>
      <c:catAx>
        <c:axId val="41708032"/>
        <c:scaling>
          <c:orientation val="minMax"/>
        </c:scaling>
        <c:delete val="0"/>
        <c:axPos val="b"/>
        <c:majorTickMark val="out"/>
        <c:minorTickMark val="none"/>
        <c:tickLblPos val="nextTo"/>
        <c:crossAx val="42186944"/>
        <c:crosses val="autoZero"/>
        <c:auto val="1"/>
        <c:lblAlgn val="ctr"/>
        <c:lblOffset val="100"/>
        <c:noMultiLvlLbl val="0"/>
      </c:catAx>
      <c:valAx>
        <c:axId val="421869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708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Idėjos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Lapas1!$A$2</c:f>
              <c:numCache>
                <c:formatCode>General</c:formatCode>
                <c:ptCount val="1"/>
              </c:numCache>
            </c:numRef>
          </c:cat>
          <c:val>
            <c:numRef>
              <c:f>Lapas1!$B$2</c:f>
              <c:numCache>
                <c:formatCode>0%</c:formatCode>
                <c:ptCount val="1"/>
                <c:pt idx="0">
                  <c:v>0.35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Motyvacija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Lapas1!$A$2</c:f>
              <c:numCache>
                <c:formatCode>General</c:formatCode>
                <c:ptCount val="1"/>
              </c:numCache>
            </c:numRef>
          </c:cat>
          <c:val>
            <c:numRef>
              <c:f>Lapas1!$C$2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Komandos narių, funkcijų pasiskirstymas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Lapas1!$A$2</c:f>
              <c:numCache>
                <c:formatCode>General</c:formatCode>
                <c:ptCount val="1"/>
              </c:numCache>
            </c:numRef>
          </c:cat>
          <c:val>
            <c:numRef>
              <c:f>Lapas1!$D$2</c:f>
              <c:numCache>
                <c:formatCode>0%</c:formatCode>
                <c:ptCount val="1"/>
                <c:pt idx="0">
                  <c:v>0.48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Aiškios elgesio normos komandoje 0%</c:v>
                </c:pt>
              </c:strCache>
            </c:strRef>
          </c:tx>
          <c:invertIfNegative val="0"/>
          <c:cat>
            <c:numRef>
              <c:f>Lapas1!$A$2</c:f>
              <c:numCache>
                <c:formatCode>General</c:formatCode>
                <c:ptCount val="1"/>
              </c:numCache>
            </c:numRef>
          </c:cat>
          <c:val>
            <c:numRef>
              <c:f>Lapas1!$E$2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05472"/>
        <c:axId val="44958272"/>
      </c:barChart>
      <c:catAx>
        <c:axId val="4170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958272"/>
        <c:crosses val="autoZero"/>
        <c:auto val="1"/>
        <c:lblAlgn val="ctr"/>
        <c:lblOffset val="100"/>
        <c:noMultiLvlLbl val="0"/>
      </c:catAx>
      <c:valAx>
        <c:axId val="449582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705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Organizuotumas</c:v>
                </c:pt>
                <c:pt idx="1">
                  <c:v>Bendradarbiavimas</c:v>
                </c:pt>
                <c:pt idx="2">
                  <c:v>Konsultavimas</c:v>
                </c:pt>
                <c:pt idx="3">
                  <c:v>Pasitikėjimas</c:v>
                </c:pt>
                <c:pt idx="4">
                  <c:v>Dominavimas</c:v>
                </c:pt>
                <c:pt idx="5">
                  <c:v>Derybos</c:v>
                </c:pt>
              </c:strCache>
            </c:strRef>
          </c:cat>
          <c:val>
            <c:numRef>
              <c:f>Lapas1!$B$2:$B$7</c:f>
              <c:numCache>
                <c:formatCode>0%</c:formatCode>
                <c:ptCount val="6"/>
                <c:pt idx="0">
                  <c:v>0.35</c:v>
                </c:pt>
                <c:pt idx="1">
                  <c:v>0.8</c:v>
                </c:pt>
                <c:pt idx="2">
                  <c:v>0.08</c:v>
                </c:pt>
                <c:pt idx="3">
                  <c:v>0.48</c:v>
                </c:pt>
                <c:pt idx="4">
                  <c:v>0.03</c:v>
                </c:pt>
                <c:pt idx="5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08544"/>
        <c:axId val="44960576"/>
      </c:barChart>
      <c:catAx>
        <c:axId val="41708544"/>
        <c:scaling>
          <c:orientation val="minMax"/>
        </c:scaling>
        <c:delete val="0"/>
        <c:axPos val="b"/>
        <c:majorTickMark val="out"/>
        <c:minorTickMark val="none"/>
        <c:tickLblPos val="nextTo"/>
        <c:crossAx val="44960576"/>
        <c:crosses val="autoZero"/>
        <c:auto val="1"/>
        <c:lblAlgn val="ctr"/>
        <c:lblOffset val="100"/>
        <c:noMultiLvlLbl val="0"/>
      </c:catAx>
      <c:valAx>
        <c:axId val="449605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708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Koordinatorių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Lapas1!$B$2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Komandos narių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Lapas1!$C$2</c:f>
              <c:numCache>
                <c:formatCode>0%</c:formatCode>
                <c:ptCount val="1"/>
                <c:pt idx="0">
                  <c:v>0.48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Motyvacijos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Lapas1!$D$2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Patirties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Lapas1!$E$2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Tarpusavio pagalbos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Lapas1!$F$2</c:f>
              <c:numCache>
                <c:formatCode>0%</c:formatCode>
                <c:ptCount val="1"/>
                <c:pt idx="0">
                  <c:v>0.57999999999999996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097664"/>
        <c:axId val="44962880"/>
      </c:barChart>
      <c:catAx>
        <c:axId val="42097664"/>
        <c:scaling>
          <c:orientation val="minMax"/>
        </c:scaling>
        <c:delete val="1"/>
        <c:axPos val="b"/>
        <c:majorTickMark val="out"/>
        <c:minorTickMark val="none"/>
        <c:tickLblPos val="nextTo"/>
        <c:crossAx val="44962880"/>
        <c:crosses val="autoZero"/>
        <c:auto val="1"/>
        <c:lblAlgn val="ctr"/>
        <c:lblOffset val="100"/>
        <c:noMultiLvlLbl val="0"/>
      </c:catAx>
      <c:valAx>
        <c:axId val="44962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2097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Sutinku</c:v>
                </c:pt>
                <c:pt idx="1">
                  <c:v>Nesutinku</c:v>
                </c:pt>
                <c:pt idx="2">
                  <c:v>Iš dalies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0.9</c:v>
                </c:pt>
                <c:pt idx="1">
                  <c:v>0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095104"/>
        <c:axId val="44965184"/>
      </c:barChart>
      <c:catAx>
        <c:axId val="42095104"/>
        <c:scaling>
          <c:orientation val="minMax"/>
        </c:scaling>
        <c:delete val="0"/>
        <c:axPos val="b"/>
        <c:majorTickMark val="out"/>
        <c:minorTickMark val="none"/>
        <c:tickLblPos val="nextTo"/>
        <c:crossAx val="44965184"/>
        <c:crosses val="autoZero"/>
        <c:auto val="1"/>
        <c:lblAlgn val="ctr"/>
        <c:lblOffset val="100"/>
        <c:noMultiLvlLbl val="0"/>
      </c:catAx>
      <c:valAx>
        <c:axId val="449651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2095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20841839214538E-2"/>
          <c:y val="3.6150007549018773E-2"/>
          <c:w val="0.46938453873821329"/>
          <c:h val="0.939005708767401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Nuolatinis tobulėjimas būtinas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Lapas1!$A$2</c:f>
              <c:numCache>
                <c:formatCode>General</c:formatCode>
                <c:ptCount val="1"/>
              </c:numCache>
            </c:numRef>
          </c:cat>
          <c:val>
            <c:numRef>
              <c:f>Lapas1!$B$2</c:f>
              <c:numCache>
                <c:formatCode>0%</c:formatCode>
                <c:ptCount val="1"/>
                <c:pt idx="0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Tobulėjimas organizacijos tikslų pasiekimui ir rezultatyvumui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Lapas1!$A$2</c:f>
              <c:numCache>
                <c:formatCode>General</c:formatCode>
                <c:ptCount val="1"/>
              </c:numCache>
            </c:numRef>
          </c:cat>
          <c:val>
            <c:numRef>
              <c:f>Lapas1!$C$2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Tobulintis įpareigojj pareigos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Lapas1!$A$2</c:f>
              <c:numCache>
                <c:formatCode>General</c:formatCode>
                <c:ptCount val="1"/>
              </c:numCache>
            </c:numRef>
          </c:cat>
          <c:val>
            <c:numRef>
              <c:f>Lapas1!$D$2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Prestižas šeimoje, bendruomenėje 0%</c:v>
                </c:pt>
              </c:strCache>
            </c:strRef>
          </c:tx>
          <c:invertIfNegative val="0"/>
          <c:cat>
            <c:numRef>
              <c:f>Lapas1!$A$2</c:f>
              <c:numCache>
                <c:formatCode>General</c:formatCode>
                <c:ptCount val="1"/>
              </c:numCache>
            </c:numRef>
          </c:cat>
          <c:val>
            <c:numRef>
              <c:f>Lapas1!$E$2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Neatsiejamas įstaigos tobulinimo, vystymo veiksnys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Lapas1!$A$2</c:f>
              <c:numCache>
                <c:formatCode>General</c:formatCode>
                <c:ptCount val="1"/>
              </c:numCache>
            </c:numRef>
          </c:cat>
          <c:val>
            <c:numRef>
              <c:f>Lapas1!$F$2</c:f>
              <c:numCache>
                <c:formatCode>0%</c:formatCode>
                <c:ptCount val="1"/>
                <c:pt idx="0">
                  <c:v>0.55000000000000004</c:v>
                </c:pt>
              </c:numCache>
            </c:numRef>
          </c:val>
        </c:ser>
        <c:ser>
          <c:idx val="5"/>
          <c:order val="5"/>
          <c:tx>
            <c:strRef>
              <c:f>Lapas1!$G$1</c:f>
              <c:strCache>
                <c:ptCount val="1"/>
                <c:pt idx="0">
                  <c:v>Asmeninis reikalas, visiškai nesusijęs su darbu 0%</c:v>
                </c:pt>
              </c:strCache>
            </c:strRef>
          </c:tx>
          <c:invertIfNegative val="0"/>
          <c:cat>
            <c:numRef>
              <c:f>Lapas1!$A$2</c:f>
              <c:numCache>
                <c:formatCode>General</c:formatCode>
                <c:ptCount val="1"/>
              </c:numCache>
            </c:numRef>
          </c:cat>
          <c:val>
            <c:numRef>
              <c:f>Lapas1!$G$2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098176"/>
        <c:axId val="76957376"/>
      </c:barChart>
      <c:catAx>
        <c:axId val="42098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6957376"/>
        <c:crosses val="autoZero"/>
        <c:auto val="1"/>
        <c:lblAlgn val="ctr"/>
        <c:lblOffset val="100"/>
        <c:noMultiLvlLbl val="0"/>
      </c:catAx>
      <c:valAx>
        <c:axId val="769573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2098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789673860211921"/>
          <c:y val="1.3483010434738025E-2"/>
          <c:w val="0.41284400213862155"/>
          <c:h val="0.973033801087628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Lapas1!$A$2:$A$9</c:f>
              <c:strCache>
                <c:ptCount val="8"/>
                <c:pt idx="0">
                  <c:v>Saviugdos poreikis</c:v>
                </c:pt>
                <c:pt idx="1">
                  <c:v>Darbdavys</c:v>
                </c:pt>
                <c:pt idx="2">
                  <c:v>Našumas darbe</c:v>
                </c:pt>
                <c:pt idx="3">
                  <c:v>Karjeros galimybės</c:v>
                </c:pt>
                <c:pt idx="4">
                  <c:v>Geresnis uždarbis</c:v>
                </c:pt>
                <c:pt idx="5">
                  <c:v>Dėl bendro išprusimo</c:v>
                </c:pt>
                <c:pt idx="6">
                  <c:v>Prestižas</c:v>
                </c:pt>
                <c:pt idx="7">
                  <c:v>Globalūs iššūkiai</c:v>
                </c:pt>
              </c:strCache>
            </c:strRef>
          </c:cat>
          <c:val>
            <c:numRef>
              <c:f>Lapas1!$B$2:$B$9</c:f>
              <c:numCache>
                <c:formatCode>0%</c:formatCode>
                <c:ptCount val="8"/>
                <c:pt idx="0">
                  <c:v>0.8</c:v>
                </c:pt>
                <c:pt idx="1">
                  <c:v>0.15</c:v>
                </c:pt>
                <c:pt idx="2">
                  <c:v>0.33</c:v>
                </c:pt>
                <c:pt idx="3">
                  <c:v>0.13</c:v>
                </c:pt>
                <c:pt idx="4">
                  <c:v>0.1</c:v>
                </c:pt>
                <c:pt idx="5">
                  <c:v>0.4</c:v>
                </c:pt>
                <c:pt idx="6">
                  <c:v>0.05</c:v>
                </c:pt>
                <c:pt idx="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316608"/>
        <c:axId val="76959680"/>
      </c:barChart>
      <c:catAx>
        <c:axId val="45316608"/>
        <c:scaling>
          <c:orientation val="minMax"/>
        </c:scaling>
        <c:delete val="0"/>
        <c:axPos val="b"/>
        <c:majorTickMark val="out"/>
        <c:minorTickMark val="none"/>
        <c:tickLblPos val="nextTo"/>
        <c:crossAx val="76959680"/>
        <c:crosses val="autoZero"/>
        <c:auto val="1"/>
        <c:lblAlgn val="ctr"/>
        <c:lblOffset val="100"/>
        <c:noMultiLvlLbl val="0"/>
      </c:catAx>
      <c:valAx>
        <c:axId val="769596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5316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Lapas1!$A$2:$A$6</c:f>
              <c:strCache>
                <c:ptCount val="5"/>
                <c:pt idx="0">
                  <c:v>Seminarai </c:v>
                </c:pt>
                <c:pt idx="1">
                  <c:v>Specialistų konsultacijos </c:v>
                </c:pt>
                <c:pt idx="2">
                  <c:v>Patirties sklaida </c:v>
                </c:pt>
                <c:pt idx="3">
                  <c:v>Savarankiškas mokymasis </c:v>
                </c:pt>
                <c:pt idx="4">
                  <c:v>Metodinės dienos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0.63</c:v>
                </c:pt>
                <c:pt idx="1">
                  <c:v>0.5</c:v>
                </c:pt>
                <c:pt idx="2">
                  <c:v>0.53</c:v>
                </c:pt>
                <c:pt idx="3">
                  <c:v>0.38</c:v>
                </c:pt>
                <c:pt idx="4">
                  <c:v>0.38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080576"/>
        <c:axId val="76962560"/>
      </c:barChart>
      <c:catAx>
        <c:axId val="45080576"/>
        <c:scaling>
          <c:orientation val="minMax"/>
        </c:scaling>
        <c:delete val="0"/>
        <c:axPos val="b"/>
        <c:majorTickMark val="out"/>
        <c:minorTickMark val="none"/>
        <c:tickLblPos val="nextTo"/>
        <c:crossAx val="76962560"/>
        <c:crosses val="autoZero"/>
        <c:auto val="1"/>
        <c:lblAlgn val="ctr"/>
        <c:lblOffset val="100"/>
        <c:noMultiLvlLbl val="0"/>
      </c:catAx>
      <c:valAx>
        <c:axId val="76962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5080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Lapas1!$A$2:$A$7</c:f>
              <c:strCache>
                <c:ptCount val="6"/>
                <c:pt idx="0">
                  <c:v>nestebėjo</c:v>
                </c:pt>
                <c:pt idx="1">
                  <c:v>1 veikla</c:v>
                </c:pt>
                <c:pt idx="2">
                  <c:v>2 veiklos</c:v>
                </c:pt>
                <c:pt idx="3">
                  <c:v>3 veiklos</c:v>
                </c:pt>
                <c:pt idx="4">
                  <c:v>4 veiklos</c:v>
                </c:pt>
                <c:pt idx="5">
                  <c:v>5 veiklos</c:v>
                </c:pt>
              </c:strCache>
            </c:strRef>
          </c:cat>
          <c:val>
            <c:numRef>
              <c:f>Lapas1!$B$2:$B$7</c:f>
              <c:numCache>
                <c:formatCode>0%</c:formatCode>
                <c:ptCount val="6"/>
                <c:pt idx="0">
                  <c:v>0.18</c:v>
                </c:pt>
                <c:pt idx="1">
                  <c:v>0.23</c:v>
                </c:pt>
                <c:pt idx="2">
                  <c:v>0.13</c:v>
                </c:pt>
                <c:pt idx="3">
                  <c:v>0.25</c:v>
                </c:pt>
                <c:pt idx="4">
                  <c:v>0.18</c:v>
                </c:pt>
                <c:pt idx="5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48864"/>
        <c:axId val="73911104"/>
      </c:barChart>
      <c:catAx>
        <c:axId val="34148864"/>
        <c:scaling>
          <c:orientation val="minMax"/>
        </c:scaling>
        <c:delete val="0"/>
        <c:axPos val="b"/>
        <c:majorTickMark val="out"/>
        <c:minorTickMark val="none"/>
        <c:tickLblPos val="nextTo"/>
        <c:crossAx val="73911104"/>
        <c:crosses val="autoZero"/>
        <c:auto val="1"/>
        <c:lblAlgn val="ctr"/>
        <c:lblOffset val="100"/>
        <c:noMultiLvlLbl val="0"/>
      </c:catAx>
      <c:valAx>
        <c:axId val="739111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148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Lapas1!$A$2:$A$6</c:f>
              <c:strCache>
                <c:ptCount val="5"/>
                <c:pt idx="0">
                  <c:v>Disputai</c:v>
                </c:pt>
                <c:pt idx="1">
                  <c:v>Projektai </c:v>
                </c:pt>
                <c:pt idx="2">
                  <c:v>Literatūros nagrinėjimas</c:v>
                </c:pt>
                <c:pt idx="3">
                  <c:v>Administracijos konsultacijos</c:v>
                </c:pt>
                <c:pt idx="4">
                  <c:v>Diskusijos</c:v>
                </c:pt>
              </c:strCache>
            </c:strRef>
          </c:cat>
          <c:val>
            <c:numRef>
              <c:f>Lapas1!$B$2:$B$6</c:f>
              <c:numCache>
                <c:formatCode>0%</c:formatCode>
                <c:ptCount val="5"/>
                <c:pt idx="0">
                  <c:v>0.03</c:v>
                </c:pt>
                <c:pt idx="1">
                  <c:v>0.1</c:v>
                </c:pt>
                <c:pt idx="2">
                  <c:v>0.08</c:v>
                </c:pt>
                <c:pt idx="3">
                  <c:v>0.15</c:v>
                </c:pt>
                <c:pt idx="4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436096"/>
        <c:axId val="76963136"/>
      </c:barChart>
      <c:catAx>
        <c:axId val="42436096"/>
        <c:scaling>
          <c:orientation val="minMax"/>
        </c:scaling>
        <c:delete val="0"/>
        <c:axPos val="b"/>
        <c:majorTickMark val="out"/>
        <c:minorTickMark val="none"/>
        <c:tickLblPos val="nextTo"/>
        <c:crossAx val="76963136"/>
        <c:crosses val="autoZero"/>
        <c:auto val="1"/>
        <c:lblAlgn val="ctr"/>
        <c:lblOffset val="100"/>
        <c:noMultiLvlLbl val="0"/>
      </c:catAx>
      <c:valAx>
        <c:axId val="769631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2436096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Kartą per mėnesį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Lapas1!$B$2</c:f>
              <c:numCache>
                <c:formatCode>0%</c:formatCode>
                <c:ptCount val="1"/>
                <c:pt idx="0">
                  <c:v>0.63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Kartą ketvirtyje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Lapas1!$C$2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Kartą pusmetyje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Lapas1!$D$2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204480"/>
        <c:axId val="45116800"/>
      </c:barChart>
      <c:catAx>
        <c:axId val="45204480"/>
        <c:scaling>
          <c:orientation val="minMax"/>
        </c:scaling>
        <c:delete val="1"/>
        <c:axPos val="b"/>
        <c:majorTickMark val="out"/>
        <c:minorTickMark val="none"/>
        <c:tickLblPos val="nextTo"/>
        <c:crossAx val="45116800"/>
        <c:crosses val="autoZero"/>
        <c:auto val="1"/>
        <c:lblAlgn val="ctr"/>
        <c:lblOffset val="100"/>
        <c:noMultiLvlLbl val="0"/>
      </c:catAx>
      <c:valAx>
        <c:axId val="451168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5204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Kartą per mėnesį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Lapas1!$B$2</c:f>
              <c:numCache>
                <c:formatCode>0%</c:formatCode>
                <c:ptCount val="1"/>
                <c:pt idx="0">
                  <c:v>0.38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Kartą ketvirtyje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Lapas1!$C$2</c:f>
              <c:numCache>
                <c:formatCode>0%</c:formatCode>
                <c:ptCount val="1"/>
                <c:pt idx="0">
                  <c:v>0.35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Kartą pusmetyje ar metuose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Lapas1!$D$2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317632"/>
        <c:axId val="45119104"/>
      </c:barChart>
      <c:catAx>
        <c:axId val="45317632"/>
        <c:scaling>
          <c:orientation val="minMax"/>
        </c:scaling>
        <c:delete val="1"/>
        <c:axPos val="b"/>
        <c:majorTickMark val="out"/>
        <c:minorTickMark val="none"/>
        <c:tickLblPos val="nextTo"/>
        <c:crossAx val="45119104"/>
        <c:crosses val="autoZero"/>
        <c:auto val="1"/>
        <c:lblAlgn val="ctr"/>
        <c:lblOffset val="100"/>
        <c:noMultiLvlLbl val="0"/>
      </c:catAx>
      <c:valAx>
        <c:axId val="451191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5317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Kad geriau atliktume savo darbą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Lapas1!$B$2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Kad tobulėtume savo srityje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Lapas1!$C$2</c:f>
              <c:numCache>
                <c:formatCode>0%</c:formatCode>
                <c:ptCount val="1"/>
                <c:pt idx="0">
                  <c:v>0.83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Kad taptume konkurencingesni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Lapas1!$D$2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Gilinti turimas žinias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Lapas1!$E$2</c:f>
              <c:numCache>
                <c:formatCode>0%</c:formatCode>
                <c:ptCount val="1"/>
                <c:pt idx="0">
                  <c:v>0.38</c:v>
                </c:pt>
              </c:numCache>
            </c:numRef>
          </c:val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Pagerinti individualius šansus darbo rinkoje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Lapas1!$F$2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</c:ser>
        <c:ser>
          <c:idx val="5"/>
          <c:order val="5"/>
          <c:tx>
            <c:strRef>
              <c:f>Lapas1!$G$1</c:f>
              <c:strCache>
                <c:ptCount val="1"/>
                <c:pt idx="0">
                  <c:v>Nereikalingi 0%</c:v>
                </c:pt>
              </c:strCache>
            </c:strRef>
          </c:tx>
          <c:invertIfNegative val="0"/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Lapas1!$G$2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082112"/>
        <c:axId val="82984960"/>
      </c:barChart>
      <c:catAx>
        <c:axId val="45082112"/>
        <c:scaling>
          <c:orientation val="minMax"/>
        </c:scaling>
        <c:delete val="1"/>
        <c:axPos val="b"/>
        <c:majorTickMark val="out"/>
        <c:minorTickMark val="none"/>
        <c:tickLblPos val="nextTo"/>
        <c:crossAx val="82984960"/>
        <c:crosses val="autoZero"/>
        <c:auto val="1"/>
        <c:lblAlgn val="ctr"/>
        <c:lblOffset val="100"/>
        <c:noMultiLvlLbl val="0"/>
      </c:catAx>
      <c:valAx>
        <c:axId val="829849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5082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Lapas1!$A$2:$A$8</c:f>
              <c:strCache>
                <c:ptCount val="7"/>
                <c:pt idx="0">
                  <c:v>Gerosios patirties sklaida</c:v>
                </c:pt>
                <c:pt idx="1">
                  <c:v>Autoriniai seminarai</c:v>
                </c:pt>
                <c:pt idx="2">
                  <c:v>Veiklų stebėjimas</c:v>
                </c:pt>
                <c:pt idx="3">
                  <c:v>Pasidalinimas patirtimi komandose</c:v>
                </c:pt>
                <c:pt idx="4">
                  <c:v>Diskusijos pasitarimuose</c:v>
                </c:pt>
                <c:pt idx="5">
                  <c:v>Metodinių priemonių pristatymas</c:v>
                </c:pt>
                <c:pt idx="6">
                  <c:v>Bendri projektai</c:v>
                </c:pt>
              </c:strCache>
            </c:strRef>
          </c:cat>
          <c:val>
            <c:numRef>
              <c:f>Lapas1!$B$2:$B$8</c:f>
              <c:numCache>
                <c:formatCode>0%</c:formatCode>
                <c:ptCount val="7"/>
                <c:pt idx="0">
                  <c:v>0.57999999999999996</c:v>
                </c:pt>
                <c:pt idx="1">
                  <c:v>0.18</c:v>
                </c:pt>
                <c:pt idx="2">
                  <c:v>0.55000000000000004</c:v>
                </c:pt>
                <c:pt idx="3">
                  <c:v>0.55000000000000004</c:v>
                </c:pt>
                <c:pt idx="4">
                  <c:v>0.2</c:v>
                </c:pt>
                <c:pt idx="5">
                  <c:v>0.2</c:v>
                </c:pt>
                <c:pt idx="6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51424"/>
        <c:axId val="73913408"/>
      </c:barChart>
      <c:catAx>
        <c:axId val="34151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lt-LT"/>
          </a:p>
        </c:txPr>
        <c:crossAx val="73913408"/>
        <c:crosses val="autoZero"/>
        <c:auto val="1"/>
        <c:lblAlgn val="ctr"/>
        <c:lblOffset val="100"/>
        <c:noMultiLvlLbl val="0"/>
      </c:catAx>
      <c:valAx>
        <c:axId val="739134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151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295664430835034"/>
          <c:y val="0.32470702920019451"/>
          <c:w val="0.43006804704967433"/>
          <c:h val="0.563327627733589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Skatina pagarbų mokytojų ir ugdytinių tarpusavio dialogą ir padeda kurti mokymuisi palankų mikroklimatą.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Lapas1!$A$2:$A$4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Lapas1!$B$2:$B$4</c:f>
              <c:numCache>
                <c:formatCode>0%</c:formatCode>
                <c:ptCount val="3"/>
                <c:pt idx="0">
                  <c:v>0.48</c:v>
                </c:pt>
                <c:pt idx="1">
                  <c:v>0.25</c:v>
                </c:pt>
                <c:pt idx="2">
                  <c:v>0.43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89728"/>
        <c:axId val="73915712"/>
      </c:barChart>
      <c:catAx>
        <c:axId val="3488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3915712"/>
        <c:crosses val="autoZero"/>
        <c:auto val="1"/>
        <c:lblAlgn val="ctr"/>
        <c:lblOffset val="100"/>
        <c:noMultiLvlLbl val="0"/>
      </c:catAx>
      <c:valAx>
        <c:axId val="739157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889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7130966268105356E-2"/>
          <c:y val="0.18057527204707594"/>
          <c:w val="0.76587428307572669"/>
          <c:h val="0.70745938488670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Dalyvauju įstaigos metodiniuose susirinkimuose
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Lapas1!$A$2:$A$3</c:f>
              <c:strCache>
                <c:ptCount val="2"/>
                <c:pt idx="0">
                  <c:v>Dažnai (3 - 4 kart. ir daug.)</c:v>
                </c:pt>
                <c:pt idx="1">
                  <c:v>Retai (1-2 kart.)</c:v>
                </c:pt>
              </c:strCache>
            </c:strRef>
          </c:cat>
          <c:val>
            <c:numRef>
              <c:f>Lapas1!$B$2:$B$3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78144"/>
        <c:axId val="34956992"/>
      </c:barChart>
      <c:catAx>
        <c:axId val="35078144"/>
        <c:scaling>
          <c:orientation val="minMax"/>
        </c:scaling>
        <c:delete val="0"/>
        <c:axPos val="b"/>
        <c:majorTickMark val="out"/>
        <c:minorTickMark val="none"/>
        <c:tickLblPos val="nextTo"/>
        <c:crossAx val="34956992"/>
        <c:crosses val="autoZero"/>
        <c:auto val="1"/>
        <c:lblAlgn val="ctr"/>
        <c:lblOffset val="100"/>
        <c:noMultiLvlLbl val="0"/>
      </c:catAx>
      <c:valAx>
        <c:axId val="349569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078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Kartu su kolegomis vertiname savo pedagoginę veiklą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Dažnai (3-4 kart. Ir daugiau )</c:v>
                </c:pt>
                <c:pt idx="1">
                  <c:v>Retai (1-2 kart.)</c:v>
                </c:pt>
                <c:pt idx="2">
                  <c:v>Niekada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0.43</c:v>
                </c:pt>
                <c:pt idx="1">
                  <c:v>0.48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92288"/>
        <c:axId val="34959296"/>
      </c:barChart>
      <c:catAx>
        <c:axId val="34892288"/>
        <c:scaling>
          <c:orientation val="minMax"/>
        </c:scaling>
        <c:delete val="0"/>
        <c:axPos val="b"/>
        <c:majorTickMark val="out"/>
        <c:minorTickMark val="none"/>
        <c:tickLblPos val="nextTo"/>
        <c:crossAx val="34959296"/>
        <c:crosses val="autoZero"/>
        <c:auto val="1"/>
        <c:lblAlgn val="ctr"/>
        <c:lblOffset val="100"/>
        <c:noMultiLvlLbl val="0"/>
      </c:catAx>
      <c:valAx>
        <c:axId val="349592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892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Siekdami bendrų įstaigos tikslų su kolegomis dirbame kaip komanda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Lapas1!$A$2:$A$3</c:f>
              <c:strCache>
                <c:ptCount val="2"/>
                <c:pt idx="0">
                  <c:v>Dažnai (3-4 kart. ir daugiau)</c:v>
                </c:pt>
                <c:pt idx="1">
                  <c:v>Retai (1-2 kart.)</c:v>
                </c:pt>
              </c:strCache>
            </c:strRef>
          </c:cat>
          <c:val>
            <c:numRef>
              <c:f>Lapas1!$B$2:$B$3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91264"/>
        <c:axId val="34961600"/>
      </c:barChart>
      <c:catAx>
        <c:axId val="34891264"/>
        <c:scaling>
          <c:orientation val="minMax"/>
        </c:scaling>
        <c:delete val="0"/>
        <c:axPos val="b"/>
        <c:majorTickMark val="out"/>
        <c:minorTickMark val="none"/>
        <c:tickLblPos val="nextTo"/>
        <c:crossAx val="34961600"/>
        <c:crosses val="autoZero"/>
        <c:auto val="1"/>
        <c:lblAlgn val="ctr"/>
        <c:lblOffset val="100"/>
        <c:noMultiLvlLbl val="0"/>
      </c:catAx>
      <c:valAx>
        <c:axId val="349616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891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Bendradarbiaudami su kolegomis pasiskirstome atsakomybe tam tikrose veiklose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Lapas1!$A$2:$A$3</c:f>
              <c:strCache>
                <c:ptCount val="2"/>
                <c:pt idx="0">
                  <c:v>Dažnai (3-4 kart. ir dažniau)</c:v>
                </c:pt>
                <c:pt idx="1">
                  <c:v>Retai (1-2 kart.)</c:v>
                </c:pt>
              </c:strCache>
            </c:strRef>
          </c:cat>
          <c:val>
            <c:numRef>
              <c:f>Lapas1!$B$2:$B$3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80192"/>
        <c:axId val="37118528"/>
      </c:barChart>
      <c:catAx>
        <c:axId val="35080192"/>
        <c:scaling>
          <c:orientation val="minMax"/>
        </c:scaling>
        <c:delete val="0"/>
        <c:axPos val="b"/>
        <c:majorTickMark val="out"/>
        <c:minorTickMark val="none"/>
        <c:tickLblPos val="nextTo"/>
        <c:crossAx val="37118528"/>
        <c:crosses val="autoZero"/>
        <c:auto val="1"/>
        <c:lblAlgn val="ctr"/>
        <c:lblOffset val="100"/>
        <c:noMultiLvlLbl val="0"/>
      </c:catAx>
      <c:valAx>
        <c:axId val="371185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080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0.01876</cdr:x>
      <cdr:y>0.05405</cdr:y>
    </cdr:from>
    <cdr:to>
      <cdr:x>0.465</cdr:x>
      <cdr:y>0.96092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360" y="244624"/>
          <a:ext cx="3672408" cy="4104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600" dirty="0" smtClean="0"/>
            <a:t>1. Skatina pagarbų mokytojų ir ugdytinių tarpusavio dialogą ir padeda kurti mokymuisi palankų mikroklimatą.</a:t>
          </a:r>
        </a:p>
        <a:p xmlns:a="http://schemas.openxmlformats.org/drawingml/2006/main">
          <a:pPr marL="457200" indent="-457200">
            <a:buAutoNum type="arabicPeriod"/>
          </a:pPr>
          <a:endParaRPr lang="lt-LT" sz="1600" dirty="0" smtClean="0"/>
        </a:p>
        <a:p xmlns:a="http://schemas.openxmlformats.org/drawingml/2006/main">
          <a:r>
            <a:rPr lang="lt-LT" sz="1600" dirty="0" smtClean="0"/>
            <a:t>2. Stiprina profesinę savimonę.</a:t>
          </a:r>
        </a:p>
        <a:p xmlns:a="http://schemas.openxmlformats.org/drawingml/2006/main">
          <a:endParaRPr lang="lt-LT" sz="1600" dirty="0" smtClean="0"/>
        </a:p>
        <a:p xmlns:a="http://schemas.openxmlformats.org/drawingml/2006/main">
          <a:r>
            <a:rPr lang="lt-LT" sz="1600" dirty="0" smtClean="0"/>
            <a:t>3. Padeda padaryti išvadas, kuriomis remiantis planuojami asmeninės veiklos pokyčiai.</a:t>
          </a:r>
          <a:endParaRPr lang="lt-LT" sz="1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588A88D-4BE7-46FE-8D40-63233E8BF994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A05BFCF-41ED-4C84-B3FC-DC3FA65CF317}" type="slidenum">
              <a:rPr lang="lt-LT" smtClean="0"/>
              <a:t>‹#›</a:t>
            </a:fld>
            <a:endParaRPr lang="lt-L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A88D-4BE7-46FE-8D40-63233E8BF994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FCF-41ED-4C84-B3FC-DC3FA65CF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A88D-4BE7-46FE-8D40-63233E8BF994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FCF-41ED-4C84-B3FC-DC3FA65CF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A88D-4BE7-46FE-8D40-63233E8BF994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FCF-41ED-4C84-B3FC-DC3FA65CF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A88D-4BE7-46FE-8D40-63233E8BF994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FCF-41ED-4C84-B3FC-DC3FA65CF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A88D-4BE7-46FE-8D40-63233E8BF994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FCF-41ED-4C84-B3FC-DC3FA65CF317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A88D-4BE7-46FE-8D40-63233E8BF994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FCF-41ED-4C84-B3FC-DC3FA65CF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A88D-4BE7-46FE-8D40-63233E8BF994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FCF-41ED-4C84-B3FC-DC3FA65CF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A88D-4BE7-46FE-8D40-63233E8BF994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FCF-41ED-4C84-B3FC-DC3FA65CF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A88D-4BE7-46FE-8D40-63233E8BF994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FCF-41ED-4C84-B3FC-DC3FA65CF317}" type="slidenum">
              <a:rPr lang="lt-LT" smtClean="0"/>
              <a:t>‹#›</a:t>
            </a:fld>
            <a:endParaRPr lang="lt-L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A88D-4BE7-46FE-8D40-63233E8BF994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FCF-41ED-4C84-B3FC-DC3FA65CF31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588A88D-4BE7-46FE-8D40-63233E8BF994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A05BFCF-41ED-4C84-B3FC-DC3FA65CF317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Skuodo vaikų lopšelis-darželis</a:t>
            </a:r>
            <a:br>
              <a:rPr lang="lt-LT" dirty="0" smtClean="0">
                <a:solidFill>
                  <a:schemeClr val="tx1"/>
                </a:solidFill>
              </a:rPr>
            </a:br>
            <a:r>
              <a:rPr lang="lt-LT" sz="3200" b="1" dirty="0" smtClean="0">
                <a:solidFill>
                  <a:schemeClr val="tx1"/>
                </a:solidFill>
              </a:rPr>
              <a:t>Pedagogų anketinės apklausos rezultatai</a:t>
            </a:r>
            <a:r>
              <a:rPr lang="lt-LT" sz="3200" dirty="0" smtClean="0">
                <a:solidFill>
                  <a:schemeClr val="tx1"/>
                </a:solidFill>
              </a:rPr>
              <a:t/>
            </a:r>
            <a:br>
              <a:rPr lang="lt-LT" sz="3200" dirty="0" smtClean="0">
                <a:solidFill>
                  <a:schemeClr val="tx1"/>
                </a:solidFill>
              </a:rPr>
            </a:br>
            <a:r>
              <a:rPr lang="lt-LT" sz="3200" dirty="0" smtClean="0">
                <a:solidFill>
                  <a:schemeClr val="tx1"/>
                </a:solidFill>
              </a:rPr>
              <a:t>2019 m.</a:t>
            </a:r>
            <a:endParaRPr lang="lt-LT" sz="3200" dirty="0">
              <a:solidFill>
                <a:schemeClr val="tx1"/>
              </a:solidFill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b="1" dirty="0"/>
              <a:t>SRITIS: LYDERYSTĖ IR VADYBA</a:t>
            </a:r>
            <a:br>
              <a:rPr lang="lt-LT" b="1" dirty="0"/>
            </a:br>
            <a:r>
              <a:rPr lang="lt-LT" b="1" dirty="0"/>
              <a:t>RAKTINIS ŽODIS: KOLEGIALUS MOKYMASIS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7873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30890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9539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70858"/>
              </p:ext>
            </p:extLst>
          </p:nvPr>
        </p:nvGraphicFramePr>
        <p:xfrm>
          <a:off x="457200" y="908720"/>
          <a:ext cx="8229600" cy="521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55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420204"/>
              </p:ext>
            </p:extLst>
          </p:nvPr>
        </p:nvGraphicFramePr>
        <p:xfrm>
          <a:off x="457200" y="332656"/>
          <a:ext cx="8229600" cy="579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1982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606994"/>
              </p:ext>
            </p:extLst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01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765530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325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506725"/>
              </p:ext>
            </p:extLst>
          </p:nvPr>
        </p:nvGraphicFramePr>
        <p:xfrm>
          <a:off x="457200" y="476672"/>
          <a:ext cx="8229600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4743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623362"/>
              </p:ext>
            </p:extLst>
          </p:nvPr>
        </p:nvGraphicFramePr>
        <p:xfrm>
          <a:off x="457200" y="620688"/>
          <a:ext cx="8229600" cy="55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8778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300600"/>
              </p:ext>
            </p:extLst>
          </p:nvPr>
        </p:nvGraphicFramePr>
        <p:xfrm>
          <a:off x="467544" y="404664"/>
          <a:ext cx="8229600" cy="5606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4165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357964"/>
              </p:ext>
            </p:extLst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7264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47069"/>
              </p:ext>
            </p:extLst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927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Kokiame lygmenyje dalinatės su kolegomis savo darbine patirtimi: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810110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3915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141014"/>
              </p:ext>
            </p:extLst>
          </p:nvPr>
        </p:nvGraphicFramePr>
        <p:xfrm>
          <a:off x="457200" y="332656"/>
          <a:ext cx="8229600" cy="579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9209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881717"/>
              </p:ext>
            </p:extLst>
          </p:nvPr>
        </p:nvGraphicFramePr>
        <p:xfrm>
          <a:off x="457200" y="260648"/>
          <a:ext cx="822960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3096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Kokios apimties darbo grupėje teko dirbti šiais mokslo metais?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243696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5105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 smtClean="0"/>
              <a:t>Jūsų nuomone, ar komandinis darbas yra pranašesnis ir už individualų?</a:t>
            </a:r>
            <a:endParaRPr lang="lt-LT" sz="36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107546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9281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lt-LT" sz="3600" dirty="0" smtClean="0"/>
              <a:t>Svarbiausia sąlyga dirbant komandoje</a:t>
            </a:r>
            <a:endParaRPr lang="lt-LT" sz="36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959160"/>
              </p:ext>
            </p:extLst>
          </p:nvPr>
        </p:nvGraphicFramePr>
        <p:xfrm>
          <a:off x="457200" y="1600200"/>
          <a:ext cx="8229600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011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lt-LT" sz="3200" dirty="0" smtClean="0"/>
              <a:t>Kokių įgūdžių įgijote dirbdami komandinį darbą?</a:t>
            </a:r>
            <a:endParaRPr lang="lt-LT" sz="32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016668"/>
              </p:ext>
            </p:extLst>
          </p:nvPr>
        </p:nvGraphicFramePr>
        <p:xfrm>
          <a:off x="457200" y="1124744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5214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922114"/>
          </a:xfrm>
        </p:spPr>
        <p:txBody>
          <a:bodyPr>
            <a:normAutofit fontScale="90000"/>
          </a:bodyPr>
          <a:lstStyle/>
          <a:p>
            <a:r>
              <a:rPr lang="lt-LT" sz="3200" dirty="0" smtClean="0"/>
              <a:t>Nuo ko, Jūsų manymu, priklauso komandinio darbo sėkmė?</a:t>
            </a:r>
            <a:endParaRPr lang="lt-LT" sz="32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16227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4492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sz="3200" dirty="0" smtClean="0"/>
              <a:t>Bendradarbiavimas komandoje mane asmeniškai praturtina ir palengvina darbą</a:t>
            </a:r>
            <a:endParaRPr lang="lt-LT" sz="32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953677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3424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lt-LT" sz="3200" dirty="0" smtClean="0"/>
              <a:t>Kodėl Jums svarbu kompetencijos tobulinimas?</a:t>
            </a:r>
            <a:endParaRPr lang="lt-LT" sz="32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55628"/>
              </p:ext>
            </p:extLst>
          </p:nvPr>
        </p:nvGraphicFramePr>
        <p:xfrm>
          <a:off x="457200" y="908720"/>
          <a:ext cx="82296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82322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lt-LT" sz="3200" dirty="0" smtClean="0"/>
              <a:t>Kas Jus skatina tobulinti savo kompetenciją?</a:t>
            </a:r>
            <a:endParaRPr lang="lt-LT" sz="32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438333"/>
              </p:ext>
            </p:extLst>
          </p:nvPr>
        </p:nvGraphicFramePr>
        <p:xfrm>
          <a:off x="457200" y="1052736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4597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Kiek atvirų veiklų pravedėte </a:t>
            </a:r>
            <a:br>
              <a:rPr lang="lt-LT" dirty="0" smtClean="0"/>
            </a:br>
            <a:r>
              <a:rPr lang="lt-LT" dirty="0" smtClean="0"/>
              <a:t>2018-2019 </a:t>
            </a:r>
            <a:r>
              <a:rPr lang="lt-LT" dirty="0" err="1" smtClean="0"/>
              <a:t>m.m</a:t>
            </a:r>
            <a:r>
              <a:rPr lang="lt-LT" dirty="0" smtClean="0"/>
              <a:t>.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906881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7740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lt-LT" sz="3200" dirty="0" smtClean="0"/>
              <a:t>Kokie Jums priimtini ir naudingiausi asmeninės kompetencijos tobulinimo metodai ir formos?</a:t>
            </a:r>
            <a:endParaRPr lang="lt-LT" sz="3200" dirty="0"/>
          </a:p>
        </p:txBody>
      </p:sp>
      <p:sp>
        <p:nvSpPr>
          <p:cNvPr id="4" name="Antrinis pavadinimas 3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80920" cy="4896544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</a:rPr>
              <a:t>Stažuotės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</a:rPr>
              <a:t>Diskusijos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</a:rPr>
              <a:t>Darbas grupėse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</a:rPr>
              <a:t>Ekskursijos, išvykos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</a:rPr>
              <a:t>Disputai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</a:rPr>
              <a:t>Paskaitos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</a:rPr>
              <a:t>Projektai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</a:rPr>
              <a:t>Mokslinės literatūros analizavimas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</a:rPr>
              <a:t>Kursai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</a:rPr>
              <a:t>Seminarai, konferencijos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</a:rPr>
              <a:t>Savarankiškas mokymasis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</a:rPr>
              <a:t>Išvažiuojamieji užsiėmimai, metodinės dienos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</a:rPr>
              <a:t>Įvairių specialistų konsultacijos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</a:rPr>
              <a:t>Administracijos konsultacijos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</a:rPr>
              <a:t>Gerosios patirties sklaida „kolega – kolegai“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</a:rPr>
              <a:t>Darželio metodinių grupių ar rajono metodinių būrelių organizuojami renginiai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endParaRPr lang="lt-LT" sz="1600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endParaRPr lang="lt-L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458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L</a:t>
            </a:r>
            <a:r>
              <a:rPr lang="lt-LT" dirty="0" smtClean="0"/>
              <a:t>abiausiai priimtini metodai  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899831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83678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Mažiau priimtini metodai ir formos 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272420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30928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Autofit/>
          </a:bodyPr>
          <a:lstStyle/>
          <a:p>
            <a:r>
              <a:rPr lang="lt-LT" sz="3600" dirty="0" smtClean="0"/>
              <a:t>Kaip dažnai vyksta darbuotojų mokymai įstaigoje?</a:t>
            </a:r>
            <a:endParaRPr lang="lt-LT" sz="36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735208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73357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dirty="0">
                <a:solidFill>
                  <a:prstClr val="black"/>
                </a:solidFill>
              </a:rPr>
              <a:t>Kaip dažnai vyksta darbuotojų mokymai </a:t>
            </a:r>
            <a:r>
              <a:rPr lang="lt-LT" sz="3600" dirty="0" smtClean="0">
                <a:solidFill>
                  <a:prstClr val="black"/>
                </a:solidFill>
              </a:rPr>
              <a:t>už įstaigos ribų?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46721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60740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 smtClean="0"/>
              <a:t>Kam reikalingi darbuotojų mokymai ir kvalifikacijos kėlimas?</a:t>
            </a:r>
            <a:endParaRPr lang="lt-LT" sz="36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439813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03483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Išvados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lt-LT" sz="2400" dirty="0" smtClean="0"/>
              <a:t>Vienam pedagogui tenka 2-3 veiklos stebėtos.</a:t>
            </a:r>
          </a:p>
          <a:p>
            <a:r>
              <a:rPr lang="lt-LT" sz="2400" dirty="0" smtClean="0"/>
              <a:t>Didžioji dalis 33 respondentų </a:t>
            </a:r>
            <a:r>
              <a:rPr lang="lt-LT" sz="2400" dirty="0">
                <a:solidFill>
                  <a:prstClr val="black"/>
                </a:solidFill>
              </a:rPr>
              <a:t>(72%)</a:t>
            </a:r>
            <a:r>
              <a:rPr lang="lt-LT" sz="2400" dirty="0" smtClean="0"/>
              <a:t> jau pravedė atviras veiklas šiais mokslo metais.</a:t>
            </a:r>
          </a:p>
          <a:p>
            <a:pPr lvl="0"/>
            <a:r>
              <a:rPr lang="lt-LT" sz="2400" dirty="0" smtClean="0">
                <a:solidFill>
                  <a:prstClr val="black"/>
                </a:solidFill>
              </a:rPr>
              <a:t>Tiesioginis </a:t>
            </a:r>
            <a:r>
              <a:rPr lang="lt-LT" sz="2400" dirty="0">
                <a:solidFill>
                  <a:prstClr val="black"/>
                </a:solidFill>
              </a:rPr>
              <a:t>darbas su vaiku ir pačių kolegių </a:t>
            </a:r>
            <a:r>
              <a:rPr lang="lt-LT" sz="2400" dirty="0" smtClean="0">
                <a:solidFill>
                  <a:prstClr val="black"/>
                </a:solidFill>
              </a:rPr>
              <a:t>darbas, pedagoges domina labiausiai ir yra </a:t>
            </a:r>
            <a:r>
              <a:rPr lang="lt-LT" sz="2400" dirty="0"/>
              <a:t>e</a:t>
            </a:r>
            <a:r>
              <a:rPr lang="lt-LT" sz="2400" dirty="0" smtClean="0"/>
              <a:t>fektyviausias mokymasis vieni iš kitų.</a:t>
            </a:r>
          </a:p>
          <a:p>
            <a:pPr lvl="0"/>
            <a:r>
              <a:rPr lang="lt-LT" sz="2400" dirty="0" smtClean="0"/>
              <a:t>Bendradarbiavimas su kolegomis vyksta įvairiose srityse: dalyvaujant metodiniuose susirinkimuose (100%), įsitraukiant į darbą komandose (90%), dalinantis pedagogine patirtimi (97</a:t>
            </a:r>
            <a:r>
              <a:rPr lang="lt-LT" sz="2400" dirty="0" smtClean="0">
                <a:solidFill>
                  <a:prstClr val="black"/>
                </a:solidFill>
              </a:rPr>
              <a:t>%)</a:t>
            </a:r>
            <a:r>
              <a:rPr lang="lt-LT" sz="2400" dirty="0" smtClean="0"/>
              <a:t>, bendradarbiaujant su pagalbos mokiniui specialistais (91</a:t>
            </a:r>
            <a:r>
              <a:rPr lang="lt-LT" sz="2400" dirty="0" smtClean="0">
                <a:solidFill>
                  <a:prstClr val="black"/>
                </a:solidFill>
              </a:rPr>
              <a:t>%)</a:t>
            </a:r>
            <a:r>
              <a:rPr lang="lt-LT" sz="2400" dirty="0" smtClean="0"/>
              <a:t>, meninio ugdymo pedagogais (97</a:t>
            </a:r>
            <a:r>
              <a:rPr lang="lt-LT" sz="2400" dirty="0" smtClean="0">
                <a:solidFill>
                  <a:prstClr val="black"/>
                </a:solidFill>
              </a:rPr>
              <a:t>%)</a:t>
            </a:r>
            <a:r>
              <a:rPr lang="lt-LT" sz="2400" dirty="0" smtClean="0"/>
              <a:t>, ruošiantis veikloms (97%).</a:t>
            </a:r>
          </a:p>
          <a:p>
            <a:pPr lvl="0"/>
            <a:r>
              <a:rPr lang="lt-LT" sz="2400" dirty="0"/>
              <a:t>70</a:t>
            </a:r>
            <a:r>
              <a:rPr lang="lt-LT" sz="2400" dirty="0">
                <a:solidFill>
                  <a:prstClr val="black"/>
                </a:solidFill>
              </a:rPr>
              <a:t>% </a:t>
            </a:r>
            <a:r>
              <a:rPr lang="lt-LT" sz="2400" dirty="0" smtClean="0">
                <a:solidFill>
                  <a:prstClr val="black"/>
                </a:solidFill>
              </a:rPr>
              <a:t> respondentų teigia, kad k</a:t>
            </a:r>
            <a:r>
              <a:rPr lang="lt-LT" sz="2400" dirty="0" smtClean="0"/>
              <a:t>olegialaus bendradarbiavimo nauda </a:t>
            </a:r>
            <a:r>
              <a:rPr lang="lt-LT" sz="2400" smtClean="0"/>
              <a:t>- </a:t>
            </a:r>
            <a:r>
              <a:rPr lang="lt-LT" sz="2400" smtClean="0">
                <a:solidFill>
                  <a:prstClr val="black"/>
                </a:solidFill>
              </a:rPr>
              <a:t>dalykinė </a:t>
            </a:r>
            <a:r>
              <a:rPr lang="lt-LT" sz="2400" dirty="0" smtClean="0">
                <a:solidFill>
                  <a:prstClr val="black"/>
                </a:solidFill>
              </a:rPr>
              <a:t>parama.</a:t>
            </a:r>
          </a:p>
          <a:p>
            <a:pPr lvl="0"/>
            <a:r>
              <a:rPr lang="lt-LT" sz="2400" dirty="0" smtClean="0">
                <a:solidFill>
                  <a:prstClr val="black"/>
                </a:solidFill>
              </a:rPr>
              <a:t>100%  dalyvauja darbo grupėse.</a:t>
            </a:r>
          </a:p>
          <a:p>
            <a:pPr lvl="0"/>
            <a:endParaRPr lang="lt-LT" sz="2400" dirty="0" smtClean="0"/>
          </a:p>
          <a:p>
            <a:pPr lvl="0"/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34161774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lt-LT" sz="2000" dirty="0" smtClean="0"/>
              <a:t>100% pritaria, kad komandinis darbas yra pranašesnis už individualų. O svarbiausia sąlyga – komandos narių funkcijų pasiskirstymas. Dirbant komandoje įgyjami įgūdžiai: 80</a:t>
            </a:r>
            <a:r>
              <a:rPr lang="lt-LT" sz="2000" dirty="0" smtClean="0">
                <a:solidFill>
                  <a:prstClr val="black"/>
                </a:solidFill>
              </a:rPr>
              <a:t>% bendradarbiavimo, 48% pasitikėjimo, 35% organizaciniai. Komandinio darbo sėkmė priklauso nuo tarpusavio pagalbos (58%) ir nuo komandos narių (48%). </a:t>
            </a:r>
          </a:p>
          <a:p>
            <a:pPr marL="0" indent="0">
              <a:buNone/>
            </a:pPr>
            <a:r>
              <a:rPr lang="lt-LT" sz="2000" dirty="0">
                <a:solidFill>
                  <a:prstClr val="black"/>
                </a:solidFill>
              </a:rPr>
              <a:t> </a:t>
            </a:r>
            <a:r>
              <a:rPr lang="lt-LT" sz="2000" dirty="0" smtClean="0">
                <a:solidFill>
                  <a:prstClr val="black"/>
                </a:solidFill>
              </a:rPr>
              <a:t>     90</a:t>
            </a:r>
            <a:r>
              <a:rPr lang="lt-LT" sz="2000" dirty="0" smtClean="0"/>
              <a:t>% respondentų sutinka, kad bendradarbiavimas komandoje praturtina</a:t>
            </a:r>
          </a:p>
          <a:p>
            <a:pPr marL="0" indent="0">
              <a:buNone/>
            </a:pPr>
            <a:r>
              <a:rPr lang="lt-LT" sz="2000" dirty="0"/>
              <a:t> </a:t>
            </a:r>
            <a:r>
              <a:rPr lang="lt-LT" sz="2000" dirty="0" smtClean="0"/>
              <a:t>     ir palengvina darbą.</a:t>
            </a:r>
          </a:p>
          <a:p>
            <a:r>
              <a:rPr lang="lt-LT" sz="2000" dirty="0" smtClean="0"/>
              <a:t>54</a:t>
            </a:r>
            <a:r>
              <a:rPr lang="lt-LT" sz="2000" dirty="0" smtClean="0">
                <a:solidFill>
                  <a:prstClr val="black"/>
                </a:solidFill>
              </a:rPr>
              <a:t>% mano jog būtinas tobulėjimas. 80% mano, kad tobulėti skatina saviugdos poreikis, 40% - dėl bendro išprusimo, 33% - našumui darbe pagerinti.</a:t>
            </a:r>
          </a:p>
          <a:p>
            <a:r>
              <a:rPr lang="lt-LT" sz="2000" dirty="0" smtClean="0">
                <a:solidFill>
                  <a:prstClr val="black"/>
                </a:solidFill>
              </a:rPr>
              <a:t>Labiausiai priimtini metodai: seminarai, specialistų konsultacijos ir gerosios patirties sklaida.</a:t>
            </a:r>
            <a:r>
              <a:rPr lang="lt-LT" sz="2000" dirty="0" smtClean="0"/>
              <a:t> Mažiausiai – disputai, projektai, literatūros nagrinėjimas, administracijos konsultacijos.</a:t>
            </a:r>
          </a:p>
          <a:p>
            <a:r>
              <a:rPr lang="lt-LT" sz="2000" dirty="0" smtClean="0"/>
              <a:t>Mokymai įstaigoje ir už įstaigos ribų vyksta ištisus metus. </a:t>
            </a:r>
          </a:p>
          <a:p>
            <a:r>
              <a:rPr lang="lt-LT" sz="2000" dirty="0" smtClean="0"/>
              <a:t>83</a:t>
            </a:r>
            <a:r>
              <a:rPr lang="lt-LT" sz="2000" dirty="0" smtClean="0">
                <a:solidFill>
                  <a:prstClr val="black"/>
                </a:solidFill>
              </a:rPr>
              <a:t>% respondentų teigia, jog reikalingi mokymai, kad tobulėtume savo srityje ir kad geriau atliktume savo tiesioginį darbą.</a:t>
            </a:r>
            <a:endParaRPr lang="lt-LT" sz="2000" dirty="0" smtClean="0"/>
          </a:p>
          <a:p>
            <a:endParaRPr lang="lt-LT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2954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Pasiūlymai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Skatinti skleisti savo gerąją patirtį už darželio ribų.</a:t>
            </a:r>
          </a:p>
          <a:p>
            <a:r>
              <a:rPr lang="lt-LT" dirty="0" smtClean="0"/>
              <a:t>Ieškoti būdų ir galimybių, kad pedagogai </a:t>
            </a:r>
            <a:r>
              <a:rPr lang="lt-LT" dirty="0">
                <a:solidFill>
                  <a:prstClr val="black"/>
                </a:solidFill>
              </a:rPr>
              <a:t>giliau </a:t>
            </a:r>
            <a:r>
              <a:rPr lang="lt-LT" dirty="0" smtClean="0"/>
              <a:t>aptartų ir įvertintų savo įvairias veiklas (atviras veiklas, renginius</a:t>
            </a:r>
            <a:r>
              <a:rPr lang="lt-LT" smtClean="0"/>
              <a:t>, projektus</a:t>
            </a:r>
            <a:r>
              <a:rPr lang="lt-LT" dirty="0" smtClean="0"/>
              <a:t>).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1364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Kiek stebėjote savo kolegų atvirų veiklų?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454002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998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Autofit/>
          </a:bodyPr>
          <a:lstStyle/>
          <a:p>
            <a:r>
              <a:rPr lang="lt-LT" sz="3600" dirty="0" smtClean="0"/>
              <a:t>Jūsų manymu, mokymasis vieni iš kitų efektyviausias?</a:t>
            </a:r>
            <a:endParaRPr lang="lt-LT" sz="36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421524"/>
              </p:ext>
            </p:extLst>
          </p:nvPr>
        </p:nvGraphicFramePr>
        <p:xfrm>
          <a:off x="467544" y="1484784"/>
          <a:ext cx="8229600" cy="4886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0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Kuo pasižymi geras kolegialus grįžtamasis ryšys?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115311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2968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Bendradarbiaujate su kolegomis šiose srityse: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55221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1979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882440"/>
              </p:ext>
            </p:extLst>
          </p:nvPr>
        </p:nvGraphicFramePr>
        <p:xfrm>
          <a:off x="457200" y="549275"/>
          <a:ext cx="8229600" cy="5576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4451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164495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5851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666</TotalTime>
  <Words>657</Words>
  <Application>Microsoft Office PowerPoint</Application>
  <PresentationFormat>Demonstracija ekrane (4:3)</PresentationFormat>
  <Paragraphs>75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38</vt:i4>
      </vt:variant>
    </vt:vector>
  </HeadingPairs>
  <TitlesOfParts>
    <vt:vector size="39" baseType="lpstr">
      <vt:lpstr>Austin</vt:lpstr>
      <vt:lpstr>Skuodo vaikų lopšelis-darželis Pedagogų anketinės apklausos rezultatai 2019 m.</vt:lpstr>
      <vt:lpstr>Kokiame lygmenyje dalinatės su kolegomis savo darbine patirtimi:</vt:lpstr>
      <vt:lpstr>Kiek atvirų veiklų pravedėte  2018-2019 m.m.</vt:lpstr>
      <vt:lpstr>Kiek stebėjote savo kolegų atvirų veiklų?</vt:lpstr>
      <vt:lpstr>Jūsų manymu, mokymasis vieni iš kitų efektyviausias?</vt:lpstr>
      <vt:lpstr>Kuo pasižymi geras kolegialus grįžtamasis ryšys?</vt:lpstr>
      <vt:lpstr>Bendradarbiaujate su kolegomis šiose srityse: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Kokios apimties darbo grupėje teko dirbti šiais mokslo metais?</vt:lpstr>
      <vt:lpstr>Jūsų nuomone, ar komandinis darbas yra pranašesnis ir už individualų?</vt:lpstr>
      <vt:lpstr>Svarbiausia sąlyga dirbant komandoje</vt:lpstr>
      <vt:lpstr>Kokių įgūdžių įgijote dirbdami komandinį darbą?</vt:lpstr>
      <vt:lpstr>Nuo ko, Jūsų manymu, priklauso komandinio darbo sėkmė?</vt:lpstr>
      <vt:lpstr>Bendradarbiavimas komandoje mane asmeniškai praturtina ir palengvina darbą</vt:lpstr>
      <vt:lpstr>Kodėl Jums svarbu kompetencijos tobulinimas?</vt:lpstr>
      <vt:lpstr>Kas Jus skatina tobulinti savo kompetenciją?</vt:lpstr>
      <vt:lpstr>Kokie Jums priimtini ir naudingiausi asmeninės kompetencijos tobulinimo metodai ir formos?</vt:lpstr>
      <vt:lpstr>Labiausiai priimtini metodai  </vt:lpstr>
      <vt:lpstr>Mažiau priimtini metodai ir formos </vt:lpstr>
      <vt:lpstr>Kaip dažnai vyksta darbuotojų mokymai įstaigoje?</vt:lpstr>
      <vt:lpstr>Kaip dažnai vyksta darbuotojų mokymai už įstaigos ribų?</vt:lpstr>
      <vt:lpstr>Kam reikalingi darbuotojų mokymai ir kvalifikacijos kėlimas?</vt:lpstr>
      <vt:lpstr>Išvados</vt:lpstr>
      <vt:lpstr>PowerPoint pristatymas</vt:lpstr>
      <vt:lpstr>Pasiūlymai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SRITIS: LYDERYSTĖ IR VADYBA RAKTINIS ŽODIS: KOLEGIALUS MOKYMASIS</dc:title>
  <dc:creator>User</dc:creator>
  <cp:lastModifiedBy>Admin</cp:lastModifiedBy>
  <cp:revision>53</cp:revision>
  <dcterms:created xsi:type="dcterms:W3CDTF">2019-06-12T09:23:53Z</dcterms:created>
  <dcterms:modified xsi:type="dcterms:W3CDTF">2021-01-19T16:34:13Z</dcterms:modified>
</cp:coreProperties>
</file>