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6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68051-6F4E-4DE0-9A18-C0036FEEE404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30CB-53EB-4B50-84EE-805C50B7108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307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98194F-3773-4467-BC1B-7D0296555E62}" type="datetimeFigureOut">
              <a:rPr lang="lt-LT" smtClean="0"/>
              <a:t>2021.01.19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E0701C-12BA-4E45-8F0F-CC5304F0A26E}" type="slidenum">
              <a:rPr lang="lt-LT" smtClean="0"/>
              <a:t>‹#›</a:t>
            </a:fld>
            <a:endParaRPr lang="lt-L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800" dirty="0" smtClean="0"/>
              <a:t>Skuodo vaikų lopšelis-darželis</a:t>
            </a:r>
            <a:endParaRPr lang="lt-LT" sz="48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400" b="1" dirty="0" smtClean="0"/>
              <a:t>Įsivertinimo (</a:t>
            </a:r>
            <a:r>
              <a:rPr lang="lt-LT" sz="4400" b="1" dirty="0" err="1" smtClean="0"/>
              <a:t>audito)darbo</a:t>
            </a:r>
            <a:r>
              <a:rPr lang="lt-LT" sz="4400" b="1" dirty="0" smtClean="0"/>
              <a:t> grupės atskaita</a:t>
            </a:r>
          </a:p>
          <a:p>
            <a:pPr algn="ctr"/>
            <a:r>
              <a:rPr lang="lt-LT" sz="4400" b="1" dirty="0" smtClean="0"/>
              <a:t>2019 m.</a:t>
            </a:r>
            <a:endParaRPr lang="lt-LT" sz="4400" b="1" dirty="0"/>
          </a:p>
        </p:txBody>
      </p:sp>
    </p:spTree>
    <p:extLst>
      <p:ext uri="{BB962C8B-B14F-4D97-AF65-F5344CB8AC3E}">
        <p14:creationId xmlns:p14="http://schemas.microsoft.com/office/powerpoint/2010/main" val="3298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20480"/>
          </a:xfrm>
        </p:spPr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Suburti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naujų darbuotojų pasitarimų grupę, kurioje būtų galima iškelti problemas su kuriomis susiduriame darbe ir išgryninus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klausimus,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pasikviesti ilgametę patirtį turinčias koleges galinčias patarti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Tobulinti „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Mentorystės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programą.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 pedagogo veiklos ir įsivertinimo anketą įsitraukti naują skiltį „Komandinis darbas“.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/>
              <a:t>Anketinė apklausa raktiniam žodžiui: </a:t>
            </a:r>
            <a:br>
              <a:rPr lang="lt-LT" sz="3200" dirty="0" smtClean="0"/>
            </a:br>
            <a:r>
              <a:rPr lang="lt-LT" sz="3200" b="1" dirty="0" smtClean="0"/>
              <a:t>„Kolegialusis mokymasis“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Tikslas – išsiaiškinti,  kiek aktyvus įstaigoje yra kolegialusis mokymasis; kaip dalinamasi pedagogine patirtimi, ugdymo inovacijomis.</a:t>
            </a:r>
          </a:p>
          <a:p>
            <a:r>
              <a:rPr lang="lt-LT" dirty="0" smtClean="0"/>
              <a:t>Pateikta 20 klausimų.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Pokalbio metodas, naudotas atviram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klausimui-  „Ką naujo sužinojote iš stebėtų veiklų? Kaip naujoves pritaikėte savo darbo praktikoje?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459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92500" lnSpcReduction="20000"/>
          </a:bodyPr>
          <a:lstStyle/>
          <a:p>
            <a:endParaRPr lang="lt-LT" sz="2400" dirty="0" smtClean="0"/>
          </a:p>
          <a:p>
            <a:pPr marL="0" indent="0">
              <a:buNone/>
            </a:pPr>
            <a:endParaRPr lang="lt-LT" sz="2400" dirty="0" smtClean="0"/>
          </a:p>
          <a:p>
            <a:pPr marL="0" indent="0">
              <a:buNone/>
            </a:pPr>
            <a:endParaRPr lang="lt-LT" sz="2400" dirty="0"/>
          </a:p>
          <a:p>
            <a:r>
              <a:rPr lang="lt-LT" sz="2400" dirty="0" smtClean="0"/>
              <a:t>Vienam pedagogui tenka 2-3 stebėtos veiklos.</a:t>
            </a:r>
          </a:p>
          <a:p>
            <a:r>
              <a:rPr lang="lt-LT" sz="2400" dirty="0" smtClean="0"/>
              <a:t>Didžioji dalis 33 respondentų </a:t>
            </a:r>
            <a:r>
              <a:rPr lang="lt-LT" sz="2400" dirty="0" smtClean="0">
                <a:solidFill>
                  <a:prstClr val="black"/>
                </a:solidFill>
              </a:rPr>
              <a:t>(72%)</a:t>
            </a:r>
            <a:r>
              <a:rPr lang="lt-LT" sz="2400" dirty="0" smtClean="0"/>
              <a:t> jau pravedė atviras veiklas šiais mokslo metais.</a:t>
            </a:r>
          </a:p>
          <a:p>
            <a:pPr lvl="0"/>
            <a:r>
              <a:rPr lang="lt-LT" sz="2400" dirty="0" smtClean="0"/>
              <a:t>Efektyviausias mokymasis yra tiesioginis darbas su vaiku ir pasidalijimas patirtimi komandose.</a:t>
            </a:r>
          </a:p>
          <a:p>
            <a:pPr lvl="0"/>
            <a:r>
              <a:rPr lang="lt-LT" sz="2400" dirty="0" smtClean="0"/>
              <a:t>Bendradarbiavimas su kolegomis vyksta įvairiose srityse: dalyvaujant metodiniuose susirinkimuose (100%), įsitraukiant į darbą komandose (90%), dalinantis pedagogine patirtimi (97</a:t>
            </a:r>
            <a:r>
              <a:rPr lang="lt-LT" sz="2400" dirty="0" smtClean="0">
                <a:solidFill>
                  <a:prstClr val="black"/>
                </a:solidFill>
              </a:rPr>
              <a:t>%)</a:t>
            </a:r>
            <a:r>
              <a:rPr lang="lt-LT" sz="2400" dirty="0" smtClean="0"/>
              <a:t>, bendradarbiaujant su pagalbos mokiniui specialistais (91</a:t>
            </a:r>
            <a:r>
              <a:rPr lang="lt-LT" sz="2400" dirty="0" smtClean="0">
                <a:solidFill>
                  <a:prstClr val="black"/>
                </a:solidFill>
              </a:rPr>
              <a:t>%)</a:t>
            </a:r>
            <a:r>
              <a:rPr lang="lt-LT" sz="2400" dirty="0" smtClean="0"/>
              <a:t>, meninio ugdymo pedagogais (97</a:t>
            </a:r>
            <a:r>
              <a:rPr lang="lt-LT" sz="2400" dirty="0" smtClean="0">
                <a:solidFill>
                  <a:prstClr val="black"/>
                </a:solidFill>
              </a:rPr>
              <a:t>%)</a:t>
            </a:r>
            <a:r>
              <a:rPr lang="lt-LT" sz="2400" dirty="0" smtClean="0"/>
              <a:t>, ruošiantis veikloms (97%).</a:t>
            </a:r>
          </a:p>
          <a:p>
            <a:pPr lvl="0"/>
            <a:r>
              <a:rPr lang="lt-LT" sz="2400" dirty="0" smtClean="0"/>
              <a:t>70</a:t>
            </a:r>
            <a:r>
              <a:rPr lang="lt-LT" sz="2400" dirty="0" smtClean="0">
                <a:solidFill>
                  <a:prstClr val="black"/>
                </a:solidFill>
              </a:rPr>
              <a:t>%  respondentų teigia, kad k</a:t>
            </a:r>
            <a:r>
              <a:rPr lang="lt-LT" sz="2400" dirty="0" smtClean="0"/>
              <a:t>olegialaus bendradarbiavimo nauda - </a:t>
            </a:r>
            <a:r>
              <a:rPr lang="lt-LT" sz="2400" dirty="0" smtClean="0">
                <a:solidFill>
                  <a:prstClr val="black"/>
                </a:solidFill>
              </a:rPr>
              <a:t>dalykinė parama.</a:t>
            </a:r>
          </a:p>
          <a:p>
            <a:r>
              <a:rPr lang="lt-LT" sz="2400" dirty="0" smtClean="0">
                <a:solidFill>
                  <a:prstClr val="black"/>
                </a:solidFill>
              </a:rPr>
              <a:t>100%  pedagogų dalyvauja darbo grupėse.</a:t>
            </a:r>
            <a:r>
              <a:rPr lang="lt-LT" sz="2400" dirty="0">
                <a:solidFill>
                  <a:prstClr val="black"/>
                </a:solidFill>
              </a:rPr>
              <a:t> Labiausiai priimtini metodai: seminarai, specialistų konsultacijos ir gerosios patirties sklaida.</a:t>
            </a:r>
            <a:r>
              <a:rPr lang="lt-LT" sz="2400" dirty="0"/>
              <a:t> Mažiausiai – disputai, projektai, literatūros </a:t>
            </a:r>
            <a:r>
              <a:rPr lang="lt-LT" sz="2400" dirty="0" smtClean="0"/>
              <a:t>nagrinėjimas.</a:t>
            </a:r>
            <a:endParaRPr lang="lt-LT" sz="2400" dirty="0"/>
          </a:p>
          <a:p>
            <a:pPr lvl="0"/>
            <a:endParaRPr lang="lt-LT" sz="2400" dirty="0" smtClean="0">
              <a:solidFill>
                <a:prstClr val="black"/>
              </a:solidFill>
            </a:endParaRPr>
          </a:p>
          <a:p>
            <a:pPr lvl="0"/>
            <a:endParaRPr lang="lt-LT" sz="2800" dirty="0" smtClean="0">
              <a:solidFill>
                <a:prstClr val="black"/>
              </a:solidFill>
            </a:endParaRPr>
          </a:p>
          <a:p>
            <a:pPr lvl="0"/>
            <a:endParaRPr lang="lt-LT" sz="2800" dirty="0" smtClean="0">
              <a:solidFill>
                <a:prstClr val="black"/>
              </a:solidFill>
            </a:endParaRPr>
          </a:p>
          <a:p>
            <a:pPr lvl="0"/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7768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62500" lnSpcReduction="20000"/>
          </a:bodyPr>
          <a:lstStyle/>
          <a:p>
            <a:r>
              <a:rPr lang="lt-LT" sz="3400" dirty="0"/>
              <a:t>100% pritaria, kad komandinis darbas yra pranašesnis už individualų. O svarbiausia sąlyga – komandos narių funkcijų pasiskirstymas. Dirbant </a:t>
            </a:r>
            <a:r>
              <a:rPr lang="lt-LT" sz="3400" dirty="0" smtClean="0"/>
              <a:t>komandoje, </a:t>
            </a:r>
            <a:r>
              <a:rPr lang="lt-LT" sz="3400" dirty="0"/>
              <a:t>įgyjami įgūdžiai: 80</a:t>
            </a:r>
            <a:r>
              <a:rPr lang="lt-LT" sz="3400" dirty="0">
                <a:solidFill>
                  <a:prstClr val="black"/>
                </a:solidFill>
              </a:rPr>
              <a:t>% bendradarbiavimo, 48% pasitikėjimo, 35% organizaciniai. Komandinio darbo sėkmė priklauso nuo tarpusavio pagalbos (58%) ir nuo komandos narių (48%). </a:t>
            </a:r>
          </a:p>
          <a:p>
            <a:pPr marL="0" indent="0">
              <a:buNone/>
            </a:pPr>
            <a:r>
              <a:rPr lang="lt-LT" sz="3400" dirty="0">
                <a:solidFill>
                  <a:prstClr val="black"/>
                </a:solidFill>
              </a:rPr>
              <a:t>      90</a:t>
            </a:r>
            <a:r>
              <a:rPr lang="lt-LT" sz="3400" dirty="0"/>
              <a:t>% respondentų sutinka, kad bendradarbiavimas komandoje </a:t>
            </a:r>
            <a:r>
              <a:rPr lang="lt-LT" sz="3400" dirty="0" smtClean="0"/>
              <a:t>  </a:t>
            </a:r>
          </a:p>
          <a:p>
            <a:pPr marL="0" indent="0">
              <a:buNone/>
            </a:pPr>
            <a:r>
              <a:rPr lang="lt-LT" sz="3400" dirty="0"/>
              <a:t> </a:t>
            </a:r>
            <a:r>
              <a:rPr lang="lt-LT" sz="3400" dirty="0" smtClean="0"/>
              <a:t>    praturtina ir </a:t>
            </a:r>
            <a:r>
              <a:rPr lang="lt-LT" sz="3400" dirty="0"/>
              <a:t>palengvina darbą.</a:t>
            </a:r>
          </a:p>
          <a:p>
            <a:r>
              <a:rPr lang="lt-LT" sz="3400" dirty="0"/>
              <a:t>54</a:t>
            </a:r>
            <a:r>
              <a:rPr lang="lt-LT" sz="3400" dirty="0">
                <a:solidFill>
                  <a:prstClr val="black"/>
                </a:solidFill>
              </a:rPr>
              <a:t>% </a:t>
            </a:r>
            <a:r>
              <a:rPr lang="lt-LT" sz="3400" dirty="0" smtClean="0">
                <a:solidFill>
                  <a:prstClr val="black"/>
                </a:solidFill>
              </a:rPr>
              <a:t>mano, </a:t>
            </a:r>
            <a:r>
              <a:rPr lang="lt-LT" sz="3400" dirty="0">
                <a:solidFill>
                  <a:prstClr val="black"/>
                </a:solidFill>
              </a:rPr>
              <a:t>jog būtinas tobulėjimas. 80% mano, kad tobulėti skatina saviugdos poreikis, 40% - dėl bendro išprusimo, 33% - našumui darbe pagerinti.</a:t>
            </a:r>
          </a:p>
          <a:p>
            <a:r>
              <a:rPr lang="lt-LT" sz="3400" dirty="0" smtClean="0"/>
              <a:t>Mokymai </a:t>
            </a:r>
            <a:r>
              <a:rPr lang="lt-LT" sz="3400" dirty="0"/>
              <a:t>įstaigoje ir už įstaigos ribų vyksta ištisus metus. </a:t>
            </a:r>
          </a:p>
          <a:p>
            <a:r>
              <a:rPr lang="lt-LT" sz="3400" dirty="0"/>
              <a:t>83</a:t>
            </a:r>
            <a:r>
              <a:rPr lang="lt-LT" sz="3400" dirty="0">
                <a:solidFill>
                  <a:prstClr val="black"/>
                </a:solidFill>
              </a:rPr>
              <a:t>% respondentų teigia, jog reikalingi mokymai, kad tobulėtume savo srityje ir kad geriau atliktume savo tiesioginį darbą</a:t>
            </a:r>
            <a:r>
              <a:rPr lang="lt-LT" sz="3400" dirty="0" smtClean="0">
                <a:solidFill>
                  <a:prstClr val="black"/>
                </a:solidFill>
              </a:rPr>
              <a:t>.</a:t>
            </a:r>
          </a:p>
          <a:p>
            <a:r>
              <a:rPr lang="lt-LT" sz="3400" dirty="0" smtClean="0">
                <a:solidFill>
                  <a:prstClr val="black"/>
                </a:solidFill>
              </a:rPr>
              <a:t>Pokalbio metodo apklausa parodė, </a:t>
            </a:r>
            <a:r>
              <a:rPr lang="lt-LT" sz="3400" dirty="0">
                <a:solidFill>
                  <a:prstClr val="black"/>
                </a:solidFill>
              </a:rPr>
              <a:t>jog </a:t>
            </a:r>
            <a:r>
              <a:rPr lang="lt-LT" sz="3400" dirty="0" smtClean="0">
                <a:solidFill>
                  <a:prstClr val="black"/>
                </a:solidFill>
              </a:rPr>
              <a:t>stebimas kolegių veiklas būtina aptarti ir analizuoti veiklos kokybės pokyčius su visais veiklos stebėtojais.</a:t>
            </a:r>
          </a:p>
          <a:p>
            <a:endParaRPr lang="lt-LT" sz="3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lt-LT" sz="3400" dirty="0" smtClean="0"/>
              <a:t> </a:t>
            </a:r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Įsivertinimo lygis -  4 (labai gerai) </a:t>
            </a:r>
          </a:p>
          <a:p>
            <a:pPr marL="0" indent="0">
              <a:buNone/>
            </a:pPr>
            <a:endParaRPr lang="lt-LT" sz="3400" dirty="0"/>
          </a:p>
          <a:p>
            <a:endParaRPr lang="lt-LT" sz="3400" dirty="0">
              <a:solidFill>
                <a:prstClr val="black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881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REKOMENDACIJOS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Skatinti skleisti savo gerąją patirtį už darželio ribų.</a:t>
            </a:r>
          </a:p>
          <a:p>
            <a:r>
              <a:rPr lang="lt-LT" dirty="0"/>
              <a:t>Ieškoti būdų ir galimybių, kad pedagogai giliau aptartų ir įvertintų savo įvairias veiklas (atviras veiklas, renginius, projektus</a:t>
            </a:r>
            <a:r>
              <a:rPr lang="lt-LT" dirty="0" smtClean="0"/>
              <a:t>).</a:t>
            </a:r>
          </a:p>
          <a:p>
            <a:r>
              <a:rPr lang="lt-LT" dirty="0" smtClean="0"/>
              <a:t>Ieškoti naujesnių, efektingesnių bendrystės tarp įstaigos korpusų formų, kurios labiau sutelktų kolektyvą ir pašalintų </a:t>
            </a:r>
            <a:r>
              <a:rPr lang="lt-LT" dirty="0"/>
              <a:t>silpnas </a:t>
            </a:r>
            <a:r>
              <a:rPr lang="lt-LT" dirty="0" smtClean="0"/>
              <a:t>grandis komandoje.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550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05800" cy="5472608"/>
          </a:xfrm>
        </p:spPr>
        <p:txBody>
          <a:bodyPr>
            <a:normAutofit fontScale="90000"/>
          </a:bodyPr>
          <a:lstStyle/>
          <a:p>
            <a:r>
              <a:rPr lang="lt-LT" sz="6000" b="1" dirty="0" smtClean="0"/>
              <a:t>   VIDAUS AUDITO GRUPĖ </a:t>
            </a:r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sz="3100" dirty="0" smtClean="0"/>
              <a:t>Darbo </a:t>
            </a:r>
            <a:r>
              <a:rPr lang="lt-LT" sz="3100" dirty="0"/>
              <a:t>grupės vadovas – </a:t>
            </a:r>
            <a:r>
              <a:rPr lang="lt-LT" sz="3100" dirty="0" smtClean="0"/>
              <a:t>mokytoja (auklėtoja) </a:t>
            </a:r>
            <a:r>
              <a:rPr lang="lt-LT" sz="3100" b="1" dirty="0"/>
              <a:t>Laima </a:t>
            </a:r>
            <a:r>
              <a:rPr lang="lt-LT" sz="3100" b="1" dirty="0" smtClean="0"/>
              <a:t>               </a:t>
            </a:r>
            <a:br>
              <a:rPr lang="lt-LT" sz="3100" b="1" dirty="0" smtClean="0"/>
            </a:br>
            <a:r>
              <a:rPr lang="lt-LT" sz="3100" b="1" dirty="0"/>
              <a:t> </a:t>
            </a:r>
            <a:r>
              <a:rPr lang="lt-LT" sz="3100" b="1" dirty="0" smtClean="0"/>
              <a:t>                                                                              Galdikienė</a:t>
            </a:r>
            <a:r>
              <a:rPr lang="lt-LT" sz="3100" b="1" dirty="0"/>
              <a:t>;</a:t>
            </a:r>
            <a:br>
              <a:rPr lang="lt-LT" sz="3100" b="1" dirty="0"/>
            </a:br>
            <a:r>
              <a:rPr lang="lt-LT" sz="3100" dirty="0" smtClean="0"/>
              <a:t>Nariai</a:t>
            </a:r>
            <a:r>
              <a:rPr lang="lt-LT" sz="3100" dirty="0"/>
              <a:t>: </a:t>
            </a:r>
            <a:r>
              <a:rPr lang="lt-LT" sz="3100" dirty="0" smtClean="0"/>
              <a:t>logopedė</a:t>
            </a:r>
            <a:r>
              <a:rPr lang="lt-LT" sz="3100" dirty="0"/>
              <a:t>, specialioji </a:t>
            </a:r>
            <a:r>
              <a:rPr lang="lt-LT" sz="3100" dirty="0" smtClean="0"/>
              <a:t>pedagogė- </a:t>
            </a:r>
            <a:r>
              <a:rPr lang="lt-LT" sz="3100" b="1" dirty="0"/>
              <a:t>Rita </a:t>
            </a:r>
            <a:r>
              <a:rPr lang="lt-LT" sz="3100" b="1" dirty="0" err="1"/>
              <a:t>Pilibaitienė</a:t>
            </a:r>
            <a:r>
              <a:rPr lang="lt-LT" sz="3100" b="1" dirty="0" smtClean="0"/>
              <a:t>;</a:t>
            </a:r>
            <a:br>
              <a:rPr lang="lt-LT" sz="3100" b="1" dirty="0" smtClean="0"/>
            </a:br>
            <a:r>
              <a:rPr lang="lt-LT" sz="3100" dirty="0" smtClean="0"/>
              <a:t>             Judesio </a:t>
            </a:r>
            <a:r>
              <a:rPr lang="lt-LT" sz="3100" dirty="0"/>
              <a:t>korekcijos </a:t>
            </a:r>
            <a:r>
              <a:rPr lang="lt-LT" sz="3100" dirty="0" smtClean="0"/>
              <a:t>mokytoja- </a:t>
            </a:r>
            <a:r>
              <a:rPr lang="lt-LT" sz="3100" b="1" dirty="0"/>
              <a:t>Živilė </a:t>
            </a:r>
            <a:r>
              <a:rPr lang="lt-LT" sz="3100" b="1" dirty="0" err="1"/>
              <a:t>Jazbutienė</a:t>
            </a:r>
            <a:r>
              <a:rPr lang="lt-LT" sz="3100" dirty="0" smtClean="0"/>
              <a:t>;</a:t>
            </a:r>
            <a:r>
              <a:rPr lang="lt-LT" sz="3100" dirty="0"/>
              <a:t/>
            </a:r>
            <a:br>
              <a:rPr lang="lt-LT" sz="3100" dirty="0"/>
            </a:br>
            <a:r>
              <a:rPr lang="lt-LT" sz="3100" dirty="0" smtClean="0"/>
              <a:t>             meninio </a:t>
            </a:r>
            <a:r>
              <a:rPr lang="lt-LT" sz="3100" dirty="0"/>
              <a:t>ugdymo </a:t>
            </a:r>
            <a:r>
              <a:rPr lang="lt-LT" sz="3100" dirty="0" smtClean="0"/>
              <a:t>mokytoja- </a:t>
            </a:r>
            <a:r>
              <a:rPr lang="lt-LT" sz="3100" b="1" dirty="0" smtClean="0"/>
              <a:t>Lina </a:t>
            </a:r>
            <a:r>
              <a:rPr lang="lt-LT" sz="3100" b="1" dirty="0"/>
              <a:t>Daukantienė</a:t>
            </a:r>
            <a:r>
              <a:rPr lang="lt-LT" sz="3100" dirty="0"/>
              <a:t>;</a:t>
            </a:r>
            <a:br>
              <a:rPr lang="lt-LT" sz="3100" dirty="0"/>
            </a:br>
            <a:r>
              <a:rPr lang="lt-LT" sz="3100" dirty="0"/>
              <a:t> </a:t>
            </a:r>
            <a:r>
              <a:rPr lang="lt-LT" sz="3100" dirty="0" smtClean="0"/>
              <a:t>            mokytoja </a:t>
            </a:r>
            <a:r>
              <a:rPr lang="lt-LT" sz="3100" dirty="0"/>
              <a:t>(</a:t>
            </a:r>
            <a:r>
              <a:rPr lang="lt-LT" sz="3100" dirty="0" smtClean="0"/>
              <a:t>auklėtoja)- </a:t>
            </a:r>
            <a:r>
              <a:rPr lang="lt-LT" sz="3100" b="1" dirty="0" smtClean="0"/>
              <a:t>Renata </a:t>
            </a:r>
            <a:r>
              <a:rPr lang="lt-LT" sz="3100" b="1" dirty="0" err="1" smtClean="0"/>
              <a:t>Zajevienė</a:t>
            </a:r>
            <a:r>
              <a:rPr lang="lt-LT" sz="3100" dirty="0" smtClean="0"/>
              <a:t>;</a:t>
            </a:r>
            <a:r>
              <a:rPr lang="lt-LT" sz="3100" dirty="0"/>
              <a:t/>
            </a:r>
            <a:br>
              <a:rPr lang="lt-LT" sz="3100" dirty="0"/>
            </a:br>
            <a:r>
              <a:rPr lang="lt-LT" sz="3100" dirty="0"/>
              <a:t> </a:t>
            </a:r>
            <a:r>
              <a:rPr lang="lt-LT" sz="3100" dirty="0" smtClean="0"/>
              <a:t>            mokytoja </a:t>
            </a:r>
            <a:r>
              <a:rPr lang="lt-LT" sz="3100" dirty="0"/>
              <a:t>(auklėtoja</a:t>
            </a:r>
            <a:r>
              <a:rPr lang="lt-LT" sz="3100" dirty="0" smtClean="0"/>
              <a:t>) - </a:t>
            </a:r>
            <a:r>
              <a:rPr lang="lt-LT" sz="3100" b="1" dirty="0"/>
              <a:t>Vaida Bernotienė</a:t>
            </a:r>
            <a:r>
              <a:rPr lang="lt-LT" sz="3100" dirty="0"/>
              <a:t>;</a:t>
            </a:r>
            <a:br>
              <a:rPr lang="lt-LT" sz="3100" dirty="0"/>
            </a:br>
            <a:r>
              <a:rPr lang="lt-LT" sz="3100" dirty="0"/>
              <a:t> </a:t>
            </a:r>
            <a:r>
              <a:rPr lang="lt-LT" sz="3100" dirty="0" smtClean="0"/>
              <a:t>            mokytoja </a:t>
            </a:r>
            <a:r>
              <a:rPr lang="lt-LT" sz="3100" dirty="0"/>
              <a:t>(auklėtoja</a:t>
            </a:r>
            <a:r>
              <a:rPr lang="lt-LT" sz="3100" dirty="0" smtClean="0"/>
              <a:t>) - </a:t>
            </a:r>
            <a:r>
              <a:rPr lang="lt-LT" sz="3100" b="1" dirty="0" smtClean="0"/>
              <a:t>Vilma </a:t>
            </a:r>
            <a:r>
              <a:rPr lang="lt-LT" sz="3100" b="1" dirty="0" err="1" smtClean="0"/>
              <a:t>Konrimienė</a:t>
            </a:r>
            <a:r>
              <a:rPr lang="lt-LT" sz="3100" b="1" dirty="0" smtClean="0"/>
              <a:t>.</a:t>
            </a:r>
            <a:r>
              <a:rPr lang="lt-LT" sz="3100" b="1" dirty="0"/>
              <a:t/>
            </a:r>
            <a:br>
              <a:rPr lang="lt-LT" sz="3100" b="1" dirty="0"/>
            </a:br>
            <a:r>
              <a:rPr lang="lt-LT" sz="3100" dirty="0"/>
              <a:t/>
            </a:r>
            <a:br>
              <a:rPr lang="lt-LT" sz="3100" dirty="0"/>
            </a:br>
            <a:r>
              <a:rPr lang="lt-LT" dirty="0"/>
              <a:t> </a:t>
            </a:r>
            <a:r>
              <a:rPr lang="lt-LT" dirty="0" smtClean="0"/>
              <a:t>  </a:t>
            </a: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10017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AUDITUOJAMA SRITIS</a:t>
            </a:r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796868"/>
              </p:ext>
            </p:extLst>
          </p:nvPr>
        </p:nvGraphicFramePr>
        <p:xfrm>
          <a:off x="611560" y="1988840"/>
          <a:ext cx="828092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304256"/>
                <a:gridCol w="1944216"/>
                <a:gridCol w="2304256"/>
              </a:tblGrid>
              <a:tr h="1139604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SRITIS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TEMA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RODIKLIS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RAKTINIAI ŽODŽIAI</a:t>
                      </a:r>
                      <a:endParaRPr lang="lt-LT" sz="2800" dirty="0"/>
                    </a:p>
                  </a:txBody>
                  <a:tcPr/>
                </a:tc>
              </a:tr>
              <a:tr h="2604812"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Lyderystė ir vadyba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Mokymasis ir veikimas komandomis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/>
                        <a:t>Veikimas</a:t>
                      </a:r>
                      <a:r>
                        <a:rPr lang="lt-LT" sz="2800" baseline="0" dirty="0" smtClean="0"/>
                        <a:t> kartu</a:t>
                      </a:r>
                      <a:endParaRPr lang="lt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lt-LT" sz="2800" dirty="0" smtClean="0"/>
                        <a:t>Bendradarbiavimo kultūra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lt-LT" sz="2800" dirty="0" smtClean="0"/>
                        <a:t>Kolegialusis mokymasis</a:t>
                      </a:r>
                      <a:endParaRPr lang="lt-LT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lt-LT" sz="5400" b="1" dirty="0" smtClean="0"/>
              <a:t>I</a:t>
            </a:r>
            <a:r>
              <a:rPr lang="lt-LT" sz="5400" b="1" dirty="0"/>
              <a:t>l</a:t>
            </a:r>
            <a:r>
              <a:rPr lang="lt-LT" sz="5400" b="1" dirty="0" smtClean="0"/>
              <a:t>iustracijos</a:t>
            </a:r>
            <a:endParaRPr lang="lt-LT" sz="5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b="1" dirty="0" smtClean="0"/>
              <a:t>Raktiniam žodžiui : Bendradarbiavimo </a:t>
            </a:r>
            <a:r>
              <a:rPr lang="lt-LT" b="1" dirty="0"/>
              <a:t>kultūra</a:t>
            </a:r>
            <a:endParaRPr lang="lt-LT" dirty="0"/>
          </a:p>
          <a:p>
            <a:pPr marL="0" indent="0" algn="ctr">
              <a:buNone/>
            </a:pPr>
            <a:r>
              <a:rPr lang="lt-LT" dirty="0"/>
              <a:t>4 lygis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pPr lvl="0"/>
            <a:r>
              <a:rPr lang="lt-LT" dirty="0"/>
              <a:t>95 </a:t>
            </a:r>
            <a:r>
              <a:rPr lang="lt-LT" dirty="0">
                <a:sym typeface="Symbol"/>
              </a:rPr>
              <a:t></a:t>
            </a:r>
            <a:r>
              <a:rPr lang="lt-LT" dirty="0"/>
              <a:t> ir daugiau, darželio personalas laiko save viena komanda, siekiančia bendrų tikslų. Tai solidari bendruomenė, kurios santykiai grindžiami geranoriškumu vienas kitam ir kolegialia pagalba. Bendras darbas palaiko ir skatina asmenybių raišką.</a:t>
            </a:r>
          </a:p>
          <a:p>
            <a:pPr lvl="0"/>
            <a:r>
              <a:rPr lang="lt-LT" dirty="0"/>
              <a:t>95 </a:t>
            </a:r>
            <a:r>
              <a:rPr lang="lt-LT" dirty="0">
                <a:sym typeface="Symbol"/>
              </a:rPr>
              <a:t></a:t>
            </a:r>
            <a:r>
              <a:rPr lang="lt-LT" dirty="0"/>
              <a:t> ir daugiau, dirbdami kaip viena ambicinga profesionalų, komanda, pedagogai pasiekia aukštesnių individualių  ir bendrų rezultatų.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1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b="1" dirty="0" smtClean="0"/>
              <a:t>Raktiniam žodžiui: Kolegialus </a:t>
            </a:r>
            <a:r>
              <a:rPr lang="lt-LT" b="1" dirty="0"/>
              <a:t>mokymasis</a:t>
            </a:r>
            <a:r>
              <a:rPr lang="lt-LT" dirty="0"/>
              <a:t/>
            </a:r>
            <a:br>
              <a:rPr lang="lt-LT" dirty="0"/>
            </a:br>
            <a:r>
              <a:rPr lang="lt-LT" dirty="0"/>
              <a:t>4 </a:t>
            </a:r>
            <a:r>
              <a:rPr lang="lt-LT" dirty="0" smtClean="0"/>
              <a:t>lygis</a:t>
            </a:r>
          </a:p>
          <a:p>
            <a:r>
              <a:rPr lang="lt-LT" dirty="0" smtClean="0"/>
              <a:t>95 </a:t>
            </a:r>
            <a:r>
              <a:rPr lang="lt-LT" dirty="0">
                <a:sym typeface="Symbol"/>
              </a:rPr>
              <a:t></a:t>
            </a:r>
            <a:r>
              <a:rPr lang="lt-LT" dirty="0"/>
              <a:t> pedagogų mokosi drauge ir vieni iš kitų: dalydamiesi patirtimi ( ne mažiau </a:t>
            </a:r>
            <a:r>
              <a:rPr lang="lt-LT" sz="3600" dirty="0"/>
              <a:t>1</a:t>
            </a:r>
            <a:r>
              <a:rPr lang="lt-LT" dirty="0"/>
              <a:t> atvira pamoka per mokslo metus), atradimais, sumanymais ir kūriniais, studijuodami šaltinius, stebėdami kolegų pamokas</a:t>
            </a:r>
            <a:r>
              <a:rPr lang="lt-LT" dirty="0" smtClean="0"/>
              <a:t>.</a:t>
            </a:r>
          </a:p>
          <a:p>
            <a:r>
              <a:rPr lang="lt-LT" dirty="0" smtClean="0"/>
              <a:t>95 </a:t>
            </a:r>
            <a:r>
              <a:rPr lang="lt-LT" dirty="0">
                <a:sym typeface="Symbol"/>
              </a:rPr>
              <a:t></a:t>
            </a:r>
            <a:r>
              <a:rPr lang="lt-LT" dirty="0"/>
              <a:t> pedagogų sąmoningai ir kryptingai dalyvauja įvairiose mokytojų komandose. Periodiškai dalyvauja organizuojamose mokytojų mokymosi išvykose, skirtose akiračiui plėsti ir mokinių ugdymo turiniui praturtinti ir aktualizuoti.</a:t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156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384376"/>
          </a:xfrm>
        </p:spPr>
        <p:txBody>
          <a:bodyPr/>
          <a:lstStyle/>
          <a:p>
            <a:r>
              <a:rPr lang="lt-LT" dirty="0"/>
              <a:t>AUDITO ANALIZĖ </a:t>
            </a:r>
            <a:r>
              <a:rPr lang="lt-LT" dirty="0" smtClean="0"/>
              <a:t>PARENGTA, </a:t>
            </a:r>
            <a:r>
              <a:rPr lang="lt-LT" dirty="0"/>
              <a:t>REMIANTIS KLAUSIMYNO DUOMENIMIS IR </a:t>
            </a:r>
            <a:r>
              <a:rPr lang="lt-LT" dirty="0" smtClean="0"/>
              <a:t>ORGANIZUOTO POKALBIO </a:t>
            </a:r>
            <a:r>
              <a:rPr lang="lt-LT" dirty="0"/>
              <a:t>REZULTATAIS</a:t>
            </a:r>
            <a:r>
              <a:rPr lang="lt-LT" dirty="0" smtClean="0"/>
              <a:t>.</a:t>
            </a:r>
          </a:p>
          <a:p>
            <a:pPr lvl="0"/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ANKETINĖJE APKLAUSOJE DALYVAVO 40 SKUODO VAIKŲ LOPŠELIO DARŽELIO PEDAGOGIŲ. </a:t>
            </a:r>
            <a:endParaRPr lang="lt-LT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lt-LT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POKALBYJE DALYVAVO 12 PEDAGOGIŲ.</a:t>
            </a:r>
          </a:p>
          <a:p>
            <a:endParaRPr lang="lt-LT" sz="24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83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dirty="0" smtClean="0"/>
              <a:t>Anketinė apklausa raktiniam žodžiui: </a:t>
            </a:r>
            <a:r>
              <a:rPr lang="lt-LT" sz="3200" b="1" dirty="0" smtClean="0"/>
              <a:t>„Bendravimo kultūra“</a:t>
            </a:r>
            <a:endParaRPr lang="lt-LT" sz="32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77696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Tikslas - išsiaiškinti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koks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yra įstaigos pedagogų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bendradarbiavimo kultūros lygis, ar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pedagogai laiko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viena komanda,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siekiančia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bendrų tikslų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ateikta 12 klausimų.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Pokalbio metodas, naudotas atviram klausimui “Kaip pagerinti bendradarbiavimą mūsų darželyje?“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975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Lopšelyje darželyje dirba kvalifikuoti, turintys ilgametę darbo patirtį darbuotojai, kurie laiko save komandos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nariais,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žino darželio tikslus ir siekia bendradarbiavimo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Iš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respondentų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daugiau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 pusė turi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virš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metų darbo stažą. (95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Tarpusavio santykiai grindžiami pagarba, geranoriškumu, atvirumu. (85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Bendradarbiavimo kultūra grindžiama asmenine ir kolegialia atsakomybe, pasitikėjimu. (85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Bendradarbiauja tarpusavyje, susibūrę į pastovias komandas, siekia bendrų rezultatų. (95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Bendras darbas palaiko ir skatina asmenybių raišką bei individualias iniciatyvas. (95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Įsivertinimo lygis -  4 (labai gerai) </a:t>
            </a:r>
          </a:p>
          <a:p>
            <a:pPr marL="0" indent="0">
              <a:buNone/>
            </a:pPr>
            <a:endParaRPr lang="lt-LT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34807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3100" b="1" dirty="0">
                <a:latin typeface="+mn-lt"/>
              </a:rPr>
              <a:t/>
            </a:r>
            <a:br>
              <a:rPr lang="lt-LT" sz="3100" b="1" dirty="0">
                <a:latin typeface="+mn-lt"/>
              </a:rPr>
            </a:br>
            <a:endParaRPr lang="lt-LT" sz="3100" b="1" dirty="0">
              <a:latin typeface="+mn-lt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b="1" dirty="0">
                <a:solidFill>
                  <a:srgbClr val="04617B"/>
                </a:solidFill>
                <a:ea typeface="+mj-ea"/>
                <a:cs typeface="+mj-cs"/>
              </a:rPr>
              <a:t>Pasiūlymai, kaip pagerinti bendradarbiavimą mūsų darželyje (anketinis ir pokalbio metodas)</a:t>
            </a:r>
            <a:br>
              <a:rPr lang="lt-LT" sz="2800" b="1" dirty="0">
                <a:solidFill>
                  <a:srgbClr val="04617B"/>
                </a:solidFill>
                <a:ea typeface="+mj-ea"/>
                <a:cs typeface="+mj-cs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Geras mikroklimatas, pasitikėjimas kolegom ir administracija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Darbas kartu, siekiant bendrų rezultatų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Galimybė skleisti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savo atrastas žinias;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Organizuoti išvykas ne savaitgaliais;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Įrengti pedagogų kambarį.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Drauge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planuoti veiklą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Mažinti „popierizmą“, daugiau dėmesio skirti tiesioginiam darbui su vaikais.</a:t>
            </a:r>
          </a:p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614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ovė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rovė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678</Words>
  <Application>Microsoft Office PowerPoint</Application>
  <PresentationFormat>Demonstracija ekrane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Srovė</vt:lpstr>
      <vt:lpstr>Skuodo vaikų lopšelis-darželis</vt:lpstr>
      <vt:lpstr>   VIDAUS AUDITO GRUPĖ  Darbo grupės vadovas – mokytoja (auklėtoja) Laima                                                                                                Galdikienė; Nariai: logopedė, specialioji pedagogė- Rita Pilibaitienė;              Judesio korekcijos mokytoja- Živilė Jazbutienė;              meninio ugdymo mokytoja- Lina Daukantienė;              mokytoja (auklėtoja)- Renata Zajevienė;              mokytoja (auklėtoja) - Vaida Bernotienė;              mokytoja (auklėtoja) - Vilma Konrimienė.     </vt:lpstr>
      <vt:lpstr>AUDITUOJAMA SRITIS</vt:lpstr>
      <vt:lpstr>Iliustracijos</vt:lpstr>
      <vt:lpstr>PowerPoint pristatymas</vt:lpstr>
      <vt:lpstr>PowerPoint pristatymas</vt:lpstr>
      <vt:lpstr>Anketinė apklausa raktiniam žodžiui: „Bendravimo kultūra“</vt:lpstr>
      <vt:lpstr>Išvados</vt:lpstr>
      <vt:lpstr>              </vt:lpstr>
      <vt:lpstr>PowerPoint pristatymas</vt:lpstr>
      <vt:lpstr>Anketinė apklausa raktiniam žodžiui:  „Kolegialusis mokymasis“</vt:lpstr>
      <vt:lpstr>Išvados</vt:lpstr>
      <vt:lpstr>PowerPoint pristatymas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Skuodo vaikų lopšelis-darželis</dc:title>
  <dc:creator>Admin</dc:creator>
  <cp:lastModifiedBy>Admin</cp:lastModifiedBy>
  <cp:revision>28</cp:revision>
  <dcterms:created xsi:type="dcterms:W3CDTF">2019-08-28T15:00:15Z</dcterms:created>
  <dcterms:modified xsi:type="dcterms:W3CDTF">2021-01-19T16:35:38Z</dcterms:modified>
</cp:coreProperties>
</file>