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60" r:id="rId4"/>
    <p:sldId id="261" r:id="rId5"/>
    <p:sldId id="262" r:id="rId6"/>
    <p:sldId id="257" r:id="rId7"/>
    <p:sldId id="267" r:id="rId8"/>
    <p:sldId id="264" r:id="rId9"/>
    <p:sldId id="268" r:id="rId10"/>
    <p:sldId id="265" r:id="rId11"/>
    <p:sldId id="269" r:id="rId12"/>
    <p:sldId id="266" r:id="rId13"/>
    <p:sldId id="270" r:id="rId14"/>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7675524934383202E-2"/>
          <c:y val="5.9930633670791149E-2"/>
          <c:w val="0.71635243511227775"/>
          <c:h val="0.86049931258592671"/>
        </c:manualLayout>
      </c:layout>
      <c:barChart>
        <c:barDir val="col"/>
        <c:grouping val="clustered"/>
        <c:varyColors val="0"/>
        <c:ser>
          <c:idx val="0"/>
          <c:order val="0"/>
          <c:tx>
            <c:strRef>
              <c:f>Lapas1!$B$1</c:f>
              <c:strCache>
                <c:ptCount val="1"/>
                <c:pt idx="0">
                  <c:v>Anketa</c:v>
                </c:pt>
              </c:strCache>
            </c:strRef>
          </c:tx>
          <c:invertIfNegative val="0"/>
          <c:dLbls>
            <c:showLegendKey val="0"/>
            <c:showVal val="1"/>
            <c:showCatName val="0"/>
            <c:showSerName val="0"/>
            <c:showPercent val="0"/>
            <c:showBubbleSize val="0"/>
            <c:showLeaderLines val="0"/>
          </c:dLbls>
          <c:cat>
            <c:strRef>
              <c:f>Lapas1!$A$2:$A$5</c:f>
              <c:strCache>
                <c:ptCount val="4"/>
                <c:pt idx="0">
                  <c:v>Visada</c:v>
                </c:pt>
                <c:pt idx="1">
                  <c:v>Dažnai </c:v>
                </c:pt>
                <c:pt idx="2">
                  <c:v>Kartais</c:v>
                </c:pt>
                <c:pt idx="3">
                  <c:v>Niekada</c:v>
                </c:pt>
              </c:strCache>
            </c:strRef>
          </c:cat>
          <c:val>
            <c:numRef>
              <c:f>Lapas1!$B$2:$B$5</c:f>
              <c:numCache>
                <c:formatCode>0%</c:formatCode>
                <c:ptCount val="4"/>
                <c:pt idx="0">
                  <c:v>0.28999999999999998</c:v>
                </c:pt>
                <c:pt idx="1">
                  <c:v>0.5</c:v>
                </c:pt>
                <c:pt idx="2">
                  <c:v>7.0000000000000007E-2</c:v>
                </c:pt>
                <c:pt idx="3">
                  <c:v>0.14000000000000001</c:v>
                </c:pt>
              </c:numCache>
            </c:numRef>
          </c:val>
        </c:ser>
        <c:ser>
          <c:idx val="1"/>
          <c:order val="1"/>
          <c:tx>
            <c:strRef>
              <c:f>Lapas1!$C$1</c:f>
              <c:strCache>
                <c:ptCount val="1"/>
                <c:pt idx="0">
                  <c:v>Fokus gr.</c:v>
                </c:pt>
              </c:strCache>
            </c:strRef>
          </c:tx>
          <c:invertIfNegative val="0"/>
          <c:dLbls>
            <c:showLegendKey val="0"/>
            <c:showVal val="1"/>
            <c:showCatName val="0"/>
            <c:showSerName val="0"/>
            <c:showPercent val="0"/>
            <c:showBubbleSize val="0"/>
            <c:showLeaderLines val="0"/>
          </c:dLbls>
          <c:cat>
            <c:strRef>
              <c:f>Lapas1!$A$2:$A$5</c:f>
              <c:strCache>
                <c:ptCount val="4"/>
                <c:pt idx="0">
                  <c:v>Visada</c:v>
                </c:pt>
                <c:pt idx="1">
                  <c:v>Dažnai </c:v>
                </c:pt>
                <c:pt idx="2">
                  <c:v>Kartais</c:v>
                </c:pt>
                <c:pt idx="3">
                  <c:v>Niekada</c:v>
                </c:pt>
              </c:strCache>
            </c:strRef>
          </c:cat>
          <c:val>
            <c:numRef>
              <c:f>Lapas1!$C$2:$C$5</c:f>
              <c:numCache>
                <c:formatCode>0%</c:formatCode>
                <c:ptCount val="4"/>
                <c:pt idx="0" formatCode="General">
                  <c:v>0</c:v>
                </c:pt>
                <c:pt idx="1">
                  <c:v>0.8</c:v>
                </c:pt>
                <c:pt idx="2">
                  <c:v>0.2</c:v>
                </c:pt>
                <c:pt idx="3" formatCode="General">
                  <c:v>0</c:v>
                </c:pt>
              </c:numCache>
            </c:numRef>
          </c:val>
        </c:ser>
        <c:dLbls>
          <c:showLegendKey val="0"/>
          <c:showVal val="0"/>
          <c:showCatName val="0"/>
          <c:showSerName val="0"/>
          <c:showPercent val="0"/>
          <c:showBubbleSize val="0"/>
        </c:dLbls>
        <c:gapWidth val="150"/>
        <c:axId val="77022720"/>
        <c:axId val="77024256"/>
      </c:barChart>
      <c:catAx>
        <c:axId val="77022720"/>
        <c:scaling>
          <c:orientation val="minMax"/>
        </c:scaling>
        <c:delete val="0"/>
        <c:axPos val="b"/>
        <c:majorTickMark val="out"/>
        <c:minorTickMark val="none"/>
        <c:tickLblPos val="nextTo"/>
        <c:crossAx val="77024256"/>
        <c:crosses val="autoZero"/>
        <c:auto val="1"/>
        <c:lblAlgn val="ctr"/>
        <c:lblOffset val="100"/>
        <c:noMultiLvlLbl val="0"/>
      </c:catAx>
      <c:valAx>
        <c:axId val="77024256"/>
        <c:scaling>
          <c:orientation val="minMax"/>
        </c:scaling>
        <c:delete val="0"/>
        <c:axPos val="l"/>
        <c:majorGridlines/>
        <c:numFmt formatCode="0%" sourceLinked="1"/>
        <c:majorTickMark val="out"/>
        <c:minorTickMark val="none"/>
        <c:tickLblPos val="nextTo"/>
        <c:crossAx val="77022720"/>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7675524934383202E-2"/>
          <c:y val="5.9930633670791149E-2"/>
          <c:w val="0.71635243511227775"/>
          <c:h val="0.86049931258592671"/>
        </c:manualLayout>
      </c:layout>
      <c:barChart>
        <c:barDir val="col"/>
        <c:grouping val="clustered"/>
        <c:varyColors val="0"/>
        <c:dLbls>
          <c:showLegendKey val="0"/>
          <c:showVal val="0"/>
          <c:showCatName val="0"/>
          <c:showSerName val="0"/>
          <c:showPercent val="0"/>
          <c:showBubbleSize val="0"/>
        </c:dLbls>
        <c:gapWidth val="150"/>
        <c:axId val="21823488"/>
        <c:axId val="21825024"/>
      </c:barChart>
      <c:catAx>
        <c:axId val="21823488"/>
        <c:scaling>
          <c:orientation val="minMax"/>
        </c:scaling>
        <c:delete val="0"/>
        <c:axPos val="b"/>
        <c:majorTickMark val="out"/>
        <c:minorTickMark val="none"/>
        <c:tickLblPos val="nextTo"/>
        <c:crossAx val="21825024"/>
        <c:crosses val="autoZero"/>
        <c:auto val="1"/>
        <c:lblAlgn val="ctr"/>
        <c:lblOffset val="100"/>
        <c:noMultiLvlLbl val="0"/>
      </c:catAx>
      <c:valAx>
        <c:axId val="21825024"/>
        <c:scaling>
          <c:orientation val="minMax"/>
        </c:scaling>
        <c:delete val="0"/>
        <c:axPos val="l"/>
        <c:majorGridlines/>
        <c:numFmt formatCode="General" sourceLinked="1"/>
        <c:majorTickMark val="out"/>
        <c:minorTickMark val="none"/>
        <c:tickLblPos val="nextTo"/>
        <c:crossAx val="21823488"/>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7675524934383202E-2"/>
          <c:y val="5.9930633670791149E-2"/>
          <c:w val="0.71635243511227775"/>
          <c:h val="0.86049931258592671"/>
        </c:manualLayout>
      </c:layout>
      <c:barChart>
        <c:barDir val="col"/>
        <c:grouping val="clustered"/>
        <c:varyColors val="0"/>
        <c:ser>
          <c:idx val="0"/>
          <c:order val="0"/>
          <c:tx>
            <c:strRef>
              <c:f>Lapas1!$B$1</c:f>
              <c:strCache>
                <c:ptCount val="1"/>
                <c:pt idx="0">
                  <c:v>Anketa</c:v>
                </c:pt>
              </c:strCache>
            </c:strRef>
          </c:tx>
          <c:invertIfNegative val="0"/>
          <c:dLbls>
            <c:showLegendKey val="0"/>
            <c:showVal val="1"/>
            <c:showCatName val="0"/>
            <c:showSerName val="0"/>
            <c:showPercent val="0"/>
            <c:showBubbleSize val="0"/>
            <c:showLeaderLines val="0"/>
          </c:dLbls>
          <c:cat>
            <c:strRef>
              <c:f>Lapas1!$A$2:$A$5</c:f>
              <c:strCache>
                <c:ptCount val="4"/>
                <c:pt idx="0">
                  <c:v>Visada</c:v>
                </c:pt>
                <c:pt idx="1">
                  <c:v>Dažnai </c:v>
                </c:pt>
                <c:pt idx="2">
                  <c:v>Kartais</c:v>
                </c:pt>
                <c:pt idx="3">
                  <c:v>Niekada</c:v>
                </c:pt>
              </c:strCache>
            </c:strRef>
          </c:cat>
          <c:val>
            <c:numRef>
              <c:f>Lapas1!$B$2:$B$5</c:f>
              <c:numCache>
                <c:formatCode>0%</c:formatCode>
                <c:ptCount val="4"/>
                <c:pt idx="0" formatCode="General">
                  <c:v>0</c:v>
                </c:pt>
                <c:pt idx="1">
                  <c:v>7.0000000000000007E-2</c:v>
                </c:pt>
                <c:pt idx="2">
                  <c:v>0.79</c:v>
                </c:pt>
                <c:pt idx="3">
                  <c:v>0.14000000000000001</c:v>
                </c:pt>
              </c:numCache>
            </c:numRef>
          </c:val>
        </c:ser>
        <c:ser>
          <c:idx val="1"/>
          <c:order val="1"/>
          <c:tx>
            <c:strRef>
              <c:f>Lapas1!$C$1</c:f>
              <c:strCache>
                <c:ptCount val="1"/>
                <c:pt idx="0">
                  <c:v>Fokus gr.</c:v>
                </c:pt>
              </c:strCache>
            </c:strRef>
          </c:tx>
          <c:invertIfNegative val="0"/>
          <c:dLbls>
            <c:showLegendKey val="0"/>
            <c:showVal val="1"/>
            <c:showCatName val="0"/>
            <c:showSerName val="0"/>
            <c:showPercent val="0"/>
            <c:showBubbleSize val="0"/>
            <c:showLeaderLines val="0"/>
          </c:dLbls>
          <c:cat>
            <c:strRef>
              <c:f>Lapas1!$A$2:$A$5</c:f>
              <c:strCache>
                <c:ptCount val="4"/>
                <c:pt idx="0">
                  <c:v>Visada</c:v>
                </c:pt>
                <c:pt idx="1">
                  <c:v>Dažnai </c:v>
                </c:pt>
                <c:pt idx="2">
                  <c:v>Kartais</c:v>
                </c:pt>
                <c:pt idx="3">
                  <c:v>Niekada</c:v>
                </c:pt>
              </c:strCache>
            </c:strRef>
          </c:cat>
          <c:val>
            <c:numRef>
              <c:f>Lapas1!$C$2:$C$5</c:f>
              <c:numCache>
                <c:formatCode>General</c:formatCode>
                <c:ptCount val="4"/>
                <c:pt idx="0">
                  <c:v>0</c:v>
                </c:pt>
                <c:pt idx="1">
                  <c:v>0</c:v>
                </c:pt>
                <c:pt idx="2" formatCode="0%">
                  <c:v>1</c:v>
                </c:pt>
                <c:pt idx="3">
                  <c:v>0</c:v>
                </c:pt>
              </c:numCache>
            </c:numRef>
          </c:val>
        </c:ser>
        <c:dLbls>
          <c:showLegendKey val="0"/>
          <c:showVal val="0"/>
          <c:showCatName val="0"/>
          <c:showSerName val="0"/>
          <c:showPercent val="0"/>
          <c:showBubbleSize val="0"/>
        </c:dLbls>
        <c:gapWidth val="150"/>
        <c:axId val="21916288"/>
        <c:axId val="21918080"/>
      </c:barChart>
      <c:catAx>
        <c:axId val="21916288"/>
        <c:scaling>
          <c:orientation val="minMax"/>
        </c:scaling>
        <c:delete val="0"/>
        <c:axPos val="b"/>
        <c:majorTickMark val="out"/>
        <c:minorTickMark val="none"/>
        <c:tickLblPos val="nextTo"/>
        <c:crossAx val="21918080"/>
        <c:crosses val="autoZero"/>
        <c:auto val="1"/>
        <c:lblAlgn val="ctr"/>
        <c:lblOffset val="100"/>
        <c:noMultiLvlLbl val="0"/>
      </c:catAx>
      <c:valAx>
        <c:axId val="21918080"/>
        <c:scaling>
          <c:orientation val="minMax"/>
        </c:scaling>
        <c:delete val="0"/>
        <c:axPos val="l"/>
        <c:majorGridlines/>
        <c:numFmt formatCode="General" sourceLinked="1"/>
        <c:majorTickMark val="out"/>
        <c:minorTickMark val="none"/>
        <c:tickLblPos val="nextTo"/>
        <c:crossAx val="21916288"/>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045956061047929E-2"/>
          <c:y val="6.2736703768899574E-2"/>
          <c:w val="0.71635243511227775"/>
          <c:h val="0.86049931258592671"/>
        </c:manualLayout>
      </c:layout>
      <c:barChart>
        <c:barDir val="col"/>
        <c:grouping val="clustered"/>
        <c:varyColors val="0"/>
        <c:ser>
          <c:idx val="0"/>
          <c:order val="0"/>
          <c:tx>
            <c:strRef>
              <c:f>Lapas1!$B$1</c:f>
              <c:strCache>
                <c:ptCount val="1"/>
                <c:pt idx="0">
                  <c:v>Anketa</c:v>
                </c:pt>
              </c:strCache>
            </c:strRef>
          </c:tx>
          <c:invertIfNegative val="0"/>
          <c:dLbls>
            <c:showLegendKey val="0"/>
            <c:showVal val="1"/>
            <c:showCatName val="0"/>
            <c:showSerName val="0"/>
            <c:showPercent val="0"/>
            <c:showBubbleSize val="0"/>
            <c:showLeaderLines val="0"/>
          </c:dLbls>
          <c:cat>
            <c:strRef>
              <c:f>Lapas1!$A$2:$A$5</c:f>
              <c:strCache>
                <c:ptCount val="4"/>
                <c:pt idx="0">
                  <c:v>Visada</c:v>
                </c:pt>
                <c:pt idx="1">
                  <c:v>Dažnai </c:v>
                </c:pt>
                <c:pt idx="2">
                  <c:v>Kartais</c:v>
                </c:pt>
                <c:pt idx="3">
                  <c:v>Niekada</c:v>
                </c:pt>
              </c:strCache>
            </c:strRef>
          </c:cat>
          <c:val>
            <c:numRef>
              <c:f>Lapas1!$B$2:$B$5</c:f>
              <c:numCache>
                <c:formatCode>0%</c:formatCode>
                <c:ptCount val="4"/>
                <c:pt idx="0">
                  <c:v>7.0000000000000007E-2</c:v>
                </c:pt>
                <c:pt idx="1">
                  <c:v>0.72</c:v>
                </c:pt>
                <c:pt idx="2">
                  <c:v>7.0000000000000007E-2</c:v>
                </c:pt>
                <c:pt idx="3">
                  <c:v>0.14000000000000001</c:v>
                </c:pt>
              </c:numCache>
            </c:numRef>
          </c:val>
        </c:ser>
        <c:ser>
          <c:idx val="1"/>
          <c:order val="1"/>
          <c:tx>
            <c:strRef>
              <c:f>Lapas1!$C$1</c:f>
              <c:strCache>
                <c:ptCount val="1"/>
                <c:pt idx="0">
                  <c:v>Fokus gr.</c:v>
                </c:pt>
              </c:strCache>
            </c:strRef>
          </c:tx>
          <c:invertIfNegative val="0"/>
          <c:dLbls>
            <c:showLegendKey val="0"/>
            <c:showVal val="1"/>
            <c:showCatName val="0"/>
            <c:showSerName val="0"/>
            <c:showPercent val="0"/>
            <c:showBubbleSize val="0"/>
            <c:showLeaderLines val="0"/>
          </c:dLbls>
          <c:cat>
            <c:strRef>
              <c:f>Lapas1!$A$2:$A$5</c:f>
              <c:strCache>
                <c:ptCount val="4"/>
                <c:pt idx="0">
                  <c:v>Visada</c:v>
                </c:pt>
                <c:pt idx="1">
                  <c:v>Dažnai </c:v>
                </c:pt>
                <c:pt idx="2">
                  <c:v>Kartais</c:v>
                </c:pt>
                <c:pt idx="3">
                  <c:v>Niekada</c:v>
                </c:pt>
              </c:strCache>
            </c:strRef>
          </c:cat>
          <c:val>
            <c:numRef>
              <c:f>Lapas1!$C$2:$C$5</c:f>
              <c:numCache>
                <c:formatCode>0%</c:formatCode>
                <c:ptCount val="4"/>
                <c:pt idx="0" formatCode="General">
                  <c:v>0</c:v>
                </c:pt>
                <c:pt idx="1">
                  <c:v>0.9</c:v>
                </c:pt>
                <c:pt idx="2">
                  <c:v>0.1</c:v>
                </c:pt>
                <c:pt idx="3" formatCode="General">
                  <c:v>0</c:v>
                </c:pt>
              </c:numCache>
            </c:numRef>
          </c:val>
        </c:ser>
        <c:dLbls>
          <c:showLegendKey val="0"/>
          <c:showVal val="0"/>
          <c:showCatName val="0"/>
          <c:showSerName val="0"/>
          <c:showPercent val="0"/>
          <c:showBubbleSize val="0"/>
        </c:dLbls>
        <c:gapWidth val="150"/>
        <c:axId val="21944960"/>
        <c:axId val="22745472"/>
      </c:barChart>
      <c:catAx>
        <c:axId val="21944960"/>
        <c:scaling>
          <c:orientation val="minMax"/>
        </c:scaling>
        <c:delete val="0"/>
        <c:axPos val="b"/>
        <c:majorTickMark val="out"/>
        <c:minorTickMark val="none"/>
        <c:tickLblPos val="nextTo"/>
        <c:crossAx val="22745472"/>
        <c:crosses val="autoZero"/>
        <c:auto val="1"/>
        <c:lblAlgn val="ctr"/>
        <c:lblOffset val="100"/>
        <c:noMultiLvlLbl val="0"/>
      </c:catAx>
      <c:valAx>
        <c:axId val="22745472"/>
        <c:scaling>
          <c:orientation val="minMax"/>
        </c:scaling>
        <c:delete val="0"/>
        <c:axPos val="l"/>
        <c:majorGridlines/>
        <c:numFmt formatCode="0%" sourceLinked="1"/>
        <c:majorTickMark val="out"/>
        <c:minorTickMark val="none"/>
        <c:tickLblPos val="nextTo"/>
        <c:crossAx val="21944960"/>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7675524934383202E-2"/>
          <c:y val="5.9930633670791149E-2"/>
          <c:w val="0.71635243511227775"/>
          <c:h val="0.86049931258592671"/>
        </c:manualLayout>
      </c:layout>
      <c:barChart>
        <c:barDir val="col"/>
        <c:grouping val="clustered"/>
        <c:varyColors val="0"/>
        <c:ser>
          <c:idx val="0"/>
          <c:order val="0"/>
          <c:tx>
            <c:strRef>
              <c:f>Lapas1!$B$1</c:f>
              <c:strCache>
                <c:ptCount val="1"/>
                <c:pt idx="0">
                  <c:v>Anketa</c:v>
                </c:pt>
              </c:strCache>
            </c:strRef>
          </c:tx>
          <c:invertIfNegative val="0"/>
          <c:dLbls>
            <c:showLegendKey val="0"/>
            <c:showVal val="1"/>
            <c:showCatName val="0"/>
            <c:showSerName val="0"/>
            <c:showPercent val="0"/>
            <c:showBubbleSize val="0"/>
            <c:showLeaderLines val="0"/>
          </c:dLbls>
          <c:cat>
            <c:strRef>
              <c:f>Lapas1!$A$2:$A$5</c:f>
              <c:strCache>
                <c:ptCount val="4"/>
                <c:pt idx="0">
                  <c:v>Visada</c:v>
                </c:pt>
                <c:pt idx="1">
                  <c:v>Dažnai </c:v>
                </c:pt>
                <c:pt idx="2">
                  <c:v>Kartais</c:v>
                </c:pt>
                <c:pt idx="3">
                  <c:v>Niekada</c:v>
                </c:pt>
              </c:strCache>
            </c:strRef>
          </c:cat>
          <c:val>
            <c:numRef>
              <c:f>Lapas1!$B$2:$B$5</c:f>
              <c:numCache>
                <c:formatCode>0%</c:formatCode>
                <c:ptCount val="4"/>
                <c:pt idx="0">
                  <c:v>0.14000000000000001</c:v>
                </c:pt>
                <c:pt idx="1">
                  <c:v>0.5</c:v>
                </c:pt>
                <c:pt idx="2">
                  <c:v>0.14000000000000001</c:v>
                </c:pt>
                <c:pt idx="3">
                  <c:v>0.22</c:v>
                </c:pt>
              </c:numCache>
            </c:numRef>
          </c:val>
        </c:ser>
        <c:ser>
          <c:idx val="1"/>
          <c:order val="1"/>
          <c:tx>
            <c:strRef>
              <c:f>Lapas1!$C$1</c:f>
              <c:strCache>
                <c:ptCount val="1"/>
                <c:pt idx="0">
                  <c:v>Fokus gr.</c:v>
                </c:pt>
              </c:strCache>
            </c:strRef>
          </c:tx>
          <c:invertIfNegative val="0"/>
          <c:dLbls>
            <c:showLegendKey val="0"/>
            <c:showVal val="1"/>
            <c:showCatName val="0"/>
            <c:showSerName val="0"/>
            <c:showPercent val="0"/>
            <c:showBubbleSize val="0"/>
            <c:showLeaderLines val="0"/>
          </c:dLbls>
          <c:cat>
            <c:strRef>
              <c:f>Lapas1!$A$2:$A$5</c:f>
              <c:strCache>
                <c:ptCount val="4"/>
                <c:pt idx="0">
                  <c:v>Visada</c:v>
                </c:pt>
                <c:pt idx="1">
                  <c:v>Dažnai </c:v>
                </c:pt>
                <c:pt idx="2">
                  <c:v>Kartais</c:v>
                </c:pt>
                <c:pt idx="3">
                  <c:v>Niekada</c:v>
                </c:pt>
              </c:strCache>
            </c:strRef>
          </c:cat>
          <c:val>
            <c:numRef>
              <c:f>Lapas1!$C$2:$C$5</c:f>
              <c:numCache>
                <c:formatCode>0%</c:formatCode>
                <c:ptCount val="4"/>
                <c:pt idx="0">
                  <c:v>0</c:v>
                </c:pt>
                <c:pt idx="1">
                  <c:v>0.8</c:v>
                </c:pt>
                <c:pt idx="2">
                  <c:v>0.2</c:v>
                </c:pt>
                <c:pt idx="3" formatCode="General">
                  <c:v>0</c:v>
                </c:pt>
              </c:numCache>
            </c:numRef>
          </c:val>
        </c:ser>
        <c:dLbls>
          <c:showLegendKey val="0"/>
          <c:showVal val="0"/>
          <c:showCatName val="0"/>
          <c:showSerName val="0"/>
          <c:showPercent val="0"/>
          <c:showBubbleSize val="0"/>
        </c:dLbls>
        <c:gapWidth val="150"/>
        <c:axId val="22833792"/>
        <c:axId val="22839680"/>
      </c:barChart>
      <c:catAx>
        <c:axId val="22833792"/>
        <c:scaling>
          <c:orientation val="minMax"/>
        </c:scaling>
        <c:delete val="0"/>
        <c:axPos val="b"/>
        <c:majorTickMark val="out"/>
        <c:minorTickMark val="none"/>
        <c:tickLblPos val="nextTo"/>
        <c:crossAx val="22839680"/>
        <c:crosses val="autoZero"/>
        <c:auto val="1"/>
        <c:lblAlgn val="ctr"/>
        <c:lblOffset val="100"/>
        <c:noMultiLvlLbl val="0"/>
      </c:catAx>
      <c:valAx>
        <c:axId val="22839680"/>
        <c:scaling>
          <c:orientation val="minMax"/>
        </c:scaling>
        <c:delete val="0"/>
        <c:axPos val="l"/>
        <c:majorGridlines/>
        <c:numFmt formatCode="0%" sourceLinked="1"/>
        <c:majorTickMark val="out"/>
        <c:minorTickMark val="none"/>
        <c:tickLblPos val="nextTo"/>
        <c:crossAx val="22833792"/>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Lapas1!$B$1</c:f>
              <c:strCache>
                <c:ptCount val="1"/>
                <c:pt idx="0">
                  <c:v>Atsakymai anketose</c:v>
                </c:pt>
              </c:strCache>
            </c:strRef>
          </c:tx>
          <c:invertIfNegative val="0"/>
          <c:dLbls>
            <c:showLegendKey val="0"/>
            <c:showVal val="1"/>
            <c:showCatName val="0"/>
            <c:showSerName val="0"/>
            <c:showPercent val="0"/>
            <c:showBubbleSize val="0"/>
            <c:showLeaderLines val="0"/>
          </c:dLbls>
          <c:cat>
            <c:strRef>
              <c:f>Lapas1!$A$2:$A$3</c:f>
              <c:strCache>
                <c:ptCount val="2"/>
                <c:pt idx="0">
                  <c:v>Pateikė</c:v>
                </c:pt>
                <c:pt idx="1">
                  <c:v>Nepateikė</c:v>
                </c:pt>
              </c:strCache>
            </c:strRef>
          </c:cat>
          <c:val>
            <c:numRef>
              <c:f>Lapas1!$B$2:$B$3</c:f>
              <c:numCache>
                <c:formatCode>0%</c:formatCode>
                <c:ptCount val="2"/>
                <c:pt idx="0">
                  <c:v>0.43</c:v>
                </c:pt>
                <c:pt idx="1">
                  <c:v>0.56999999999999995</c:v>
                </c:pt>
              </c:numCache>
            </c:numRef>
          </c:val>
        </c:ser>
        <c:dLbls>
          <c:showLegendKey val="0"/>
          <c:showVal val="0"/>
          <c:showCatName val="0"/>
          <c:showSerName val="0"/>
          <c:showPercent val="0"/>
          <c:showBubbleSize val="0"/>
        </c:dLbls>
        <c:gapWidth val="150"/>
        <c:axId val="22861312"/>
        <c:axId val="22862848"/>
      </c:barChart>
      <c:catAx>
        <c:axId val="22861312"/>
        <c:scaling>
          <c:orientation val="minMax"/>
        </c:scaling>
        <c:delete val="0"/>
        <c:axPos val="b"/>
        <c:majorTickMark val="out"/>
        <c:minorTickMark val="none"/>
        <c:tickLblPos val="nextTo"/>
        <c:crossAx val="22862848"/>
        <c:crosses val="autoZero"/>
        <c:auto val="1"/>
        <c:lblAlgn val="ctr"/>
        <c:lblOffset val="100"/>
        <c:noMultiLvlLbl val="0"/>
      </c:catAx>
      <c:valAx>
        <c:axId val="22862848"/>
        <c:scaling>
          <c:orientation val="minMax"/>
        </c:scaling>
        <c:delete val="0"/>
        <c:axPos val="l"/>
        <c:majorGridlines/>
        <c:numFmt formatCode="0%" sourceLinked="1"/>
        <c:majorTickMark val="out"/>
        <c:minorTickMark val="none"/>
        <c:tickLblPos val="nextTo"/>
        <c:crossAx val="22861312"/>
        <c:crosses val="autoZero"/>
        <c:crossBetween val="between"/>
      </c:valAx>
    </c:plotArea>
    <c:legend>
      <c:legendPos val="r"/>
      <c:layout/>
      <c:overlay val="0"/>
    </c:legend>
    <c:plotVisOnly val="1"/>
    <c:dispBlanksAs val="gap"/>
    <c:showDLblsOverMax val="0"/>
  </c:chart>
  <c:txPr>
    <a:bodyPr/>
    <a:lstStyle/>
    <a:p>
      <a:pPr>
        <a:defRPr sz="1800"/>
      </a:pPr>
      <a:endParaRPr lang="lt-LT"/>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Lapas1!$B$1</c:f>
              <c:strCache>
                <c:ptCount val="1"/>
                <c:pt idx="0">
                  <c:v>Atsakymai anketose</c:v>
                </c:pt>
              </c:strCache>
            </c:strRef>
          </c:tx>
          <c:invertIfNegative val="0"/>
          <c:dLbls>
            <c:showLegendKey val="0"/>
            <c:showVal val="1"/>
            <c:showCatName val="0"/>
            <c:showSerName val="0"/>
            <c:showPercent val="0"/>
            <c:showBubbleSize val="0"/>
            <c:showLeaderLines val="0"/>
          </c:dLbls>
          <c:cat>
            <c:strRef>
              <c:f>Lapas1!$A$2:$A$3</c:f>
              <c:strCache>
                <c:ptCount val="2"/>
                <c:pt idx="0">
                  <c:v>Pateikė</c:v>
                </c:pt>
                <c:pt idx="1">
                  <c:v>Nepateikė</c:v>
                </c:pt>
              </c:strCache>
            </c:strRef>
          </c:cat>
          <c:val>
            <c:numRef>
              <c:f>Lapas1!$B$2:$B$3</c:f>
              <c:numCache>
                <c:formatCode>0%</c:formatCode>
                <c:ptCount val="2"/>
                <c:pt idx="0">
                  <c:v>0.71</c:v>
                </c:pt>
                <c:pt idx="1">
                  <c:v>0.28999999999999998</c:v>
                </c:pt>
              </c:numCache>
            </c:numRef>
          </c:val>
        </c:ser>
        <c:dLbls>
          <c:showLegendKey val="0"/>
          <c:showVal val="0"/>
          <c:showCatName val="0"/>
          <c:showSerName val="0"/>
          <c:showPercent val="0"/>
          <c:showBubbleSize val="0"/>
        </c:dLbls>
        <c:gapWidth val="150"/>
        <c:axId val="22945792"/>
        <c:axId val="22947328"/>
      </c:barChart>
      <c:catAx>
        <c:axId val="22945792"/>
        <c:scaling>
          <c:orientation val="minMax"/>
        </c:scaling>
        <c:delete val="0"/>
        <c:axPos val="b"/>
        <c:majorTickMark val="out"/>
        <c:minorTickMark val="none"/>
        <c:tickLblPos val="nextTo"/>
        <c:crossAx val="22947328"/>
        <c:crosses val="autoZero"/>
        <c:auto val="1"/>
        <c:lblAlgn val="ctr"/>
        <c:lblOffset val="100"/>
        <c:noMultiLvlLbl val="0"/>
      </c:catAx>
      <c:valAx>
        <c:axId val="22947328"/>
        <c:scaling>
          <c:orientation val="minMax"/>
        </c:scaling>
        <c:delete val="0"/>
        <c:axPos val="l"/>
        <c:majorGridlines/>
        <c:numFmt formatCode="0%" sourceLinked="1"/>
        <c:majorTickMark val="out"/>
        <c:minorTickMark val="none"/>
        <c:tickLblPos val="nextTo"/>
        <c:crossAx val="22945792"/>
        <c:crosses val="autoZero"/>
        <c:crossBetween val="between"/>
      </c:valAx>
    </c:plotArea>
    <c:legend>
      <c:legendPos val="r"/>
      <c:layout/>
      <c:overlay val="0"/>
    </c:legend>
    <c:plotVisOnly val="1"/>
    <c:dispBlanksAs val="gap"/>
    <c:showDLblsOverMax val="0"/>
  </c:chart>
  <c:txPr>
    <a:bodyPr/>
    <a:lstStyle/>
    <a:p>
      <a:pPr>
        <a:defRPr sz="1800"/>
      </a:pPr>
      <a:endParaRPr lang="lt-LT"/>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Lapas1!$B$1</c:f>
              <c:strCache>
                <c:ptCount val="1"/>
                <c:pt idx="0">
                  <c:v>Atsakymai anketose</c:v>
                </c:pt>
              </c:strCache>
            </c:strRef>
          </c:tx>
          <c:invertIfNegative val="0"/>
          <c:dLbls>
            <c:showLegendKey val="0"/>
            <c:showVal val="1"/>
            <c:showCatName val="0"/>
            <c:showSerName val="0"/>
            <c:showPercent val="0"/>
            <c:showBubbleSize val="0"/>
            <c:showLeaderLines val="0"/>
          </c:dLbls>
          <c:cat>
            <c:strRef>
              <c:f>Lapas1!$A$2:$A$3</c:f>
              <c:strCache>
                <c:ptCount val="2"/>
                <c:pt idx="0">
                  <c:v>Pateikė</c:v>
                </c:pt>
                <c:pt idx="1">
                  <c:v>Nepateikė</c:v>
                </c:pt>
              </c:strCache>
            </c:strRef>
          </c:cat>
          <c:val>
            <c:numRef>
              <c:f>Lapas1!$B$2:$B$3</c:f>
              <c:numCache>
                <c:formatCode>0%</c:formatCode>
                <c:ptCount val="2"/>
                <c:pt idx="0">
                  <c:v>0.43</c:v>
                </c:pt>
                <c:pt idx="1">
                  <c:v>0.56999999999999995</c:v>
                </c:pt>
              </c:numCache>
            </c:numRef>
          </c:val>
        </c:ser>
        <c:dLbls>
          <c:showLegendKey val="0"/>
          <c:showVal val="0"/>
          <c:showCatName val="0"/>
          <c:showSerName val="0"/>
          <c:showPercent val="0"/>
          <c:showBubbleSize val="0"/>
        </c:dLbls>
        <c:gapWidth val="150"/>
        <c:axId val="22968576"/>
        <c:axId val="22978560"/>
      </c:barChart>
      <c:catAx>
        <c:axId val="22968576"/>
        <c:scaling>
          <c:orientation val="minMax"/>
        </c:scaling>
        <c:delete val="0"/>
        <c:axPos val="b"/>
        <c:majorTickMark val="out"/>
        <c:minorTickMark val="none"/>
        <c:tickLblPos val="nextTo"/>
        <c:crossAx val="22978560"/>
        <c:crosses val="autoZero"/>
        <c:auto val="1"/>
        <c:lblAlgn val="ctr"/>
        <c:lblOffset val="100"/>
        <c:noMultiLvlLbl val="0"/>
      </c:catAx>
      <c:valAx>
        <c:axId val="22978560"/>
        <c:scaling>
          <c:orientation val="minMax"/>
        </c:scaling>
        <c:delete val="0"/>
        <c:axPos val="l"/>
        <c:majorGridlines/>
        <c:numFmt formatCode="0%" sourceLinked="1"/>
        <c:majorTickMark val="out"/>
        <c:minorTickMark val="none"/>
        <c:tickLblPos val="nextTo"/>
        <c:crossAx val="22968576"/>
        <c:crosses val="autoZero"/>
        <c:crossBetween val="between"/>
      </c:valAx>
    </c:plotArea>
    <c:legend>
      <c:legendPos val="r"/>
      <c:layout/>
      <c:overlay val="0"/>
    </c:legend>
    <c:plotVisOnly val="1"/>
    <c:dispBlanksAs val="gap"/>
    <c:showDLblsOverMax val="0"/>
  </c:chart>
  <c:txPr>
    <a:bodyPr/>
    <a:lstStyle/>
    <a:p>
      <a:pPr>
        <a:defRPr sz="1800"/>
      </a:pPr>
      <a:endParaRPr lang="lt-LT"/>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Lapas1!$B$1</c:f>
              <c:strCache>
                <c:ptCount val="1"/>
                <c:pt idx="0">
                  <c:v>Atsakymai anketose</c:v>
                </c:pt>
              </c:strCache>
            </c:strRef>
          </c:tx>
          <c:invertIfNegative val="0"/>
          <c:dLbls>
            <c:showLegendKey val="0"/>
            <c:showVal val="1"/>
            <c:showCatName val="0"/>
            <c:showSerName val="0"/>
            <c:showPercent val="0"/>
            <c:showBubbleSize val="0"/>
            <c:showLeaderLines val="0"/>
          </c:dLbls>
          <c:cat>
            <c:strRef>
              <c:f>Lapas1!$A$2:$A$3</c:f>
              <c:strCache>
                <c:ptCount val="2"/>
                <c:pt idx="0">
                  <c:v>Pateikė</c:v>
                </c:pt>
                <c:pt idx="1">
                  <c:v>Nepateikė</c:v>
                </c:pt>
              </c:strCache>
            </c:strRef>
          </c:cat>
          <c:val>
            <c:numRef>
              <c:f>Lapas1!$B$2:$B$3</c:f>
              <c:numCache>
                <c:formatCode>0%</c:formatCode>
                <c:ptCount val="2"/>
                <c:pt idx="0">
                  <c:v>0.35</c:v>
                </c:pt>
                <c:pt idx="1">
                  <c:v>0.65</c:v>
                </c:pt>
              </c:numCache>
            </c:numRef>
          </c:val>
        </c:ser>
        <c:dLbls>
          <c:showLegendKey val="0"/>
          <c:showVal val="0"/>
          <c:showCatName val="0"/>
          <c:showSerName val="0"/>
          <c:showPercent val="0"/>
          <c:showBubbleSize val="0"/>
        </c:dLbls>
        <c:gapWidth val="150"/>
        <c:axId val="23044864"/>
        <c:axId val="23046400"/>
      </c:barChart>
      <c:catAx>
        <c:axId val="23044864"/>
        <c:scaling>
          <c:orientation val="minMax"/>
        </c:scaling>
        <c:delete val="0"/>
        <c:axPos val="b"/>
        <c:majorTickMark val="out"/>
        <c:minorTickMark val="none"/>
        <c:tickLblPos val="nextTo"/>
        <c:crossAx val="23046400"/>
        <c:crosses val="autoZero"/>
        <c:auto val="1"/>
        <c:lblAlgn val="ctr"/>
        <c:lblOffset val="100"/>
        <c:noMultiLvlLbl val="0"/>
      </c:catAx>
      <c:valAx>
        <c:axId val="23046400"/>
        <c:scaling>
          <c:orientation val="minMax"/>
        </c:scaling>
        <c:delete val="0"/>
        <c:axPos val="l"/>
        <c:majorGridlines/>
        <c:numFmt formatCode="0%" sourceLinked="1"/>
        <c:majorTickMark val="out"/>
        <c:minorTickMark val="none"/>
        <c:tickLblPos val="nextTo"/>
        <c:crossAx val="23044864"/>
        <c:crosses val="autoZero"/>
        <c:crossBetween val="between"/>
      </c:valAx>
    </c:plotArea>
    <c:legend>
      <c:legendPos val="r"/>
      <c:layout/>
      <c:overlay val="0"/>
    </c:legend>
    <c:plotVisOnly val="1"/>
    <c:dispBlanksAs val="gap"/>
    <c:showDLblsOverMax val="0"/>
  </c:chart>
  <c:txPr>
    <a:bodyPr/>
    <a:lstStyle/>
    <a:p>
      <a:pPr>
        <a:defRPr sz="1800"/>
      </a:pPr>
      <a:endParaRPr lang="lt-LT"/>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FD23AA1E-1D2B-4ED6-AC02-F1E80604E0B5}" type="datetimeFigureOut">
              <a:rPr lang="lt-LT" smtClean="0"/>
              <a:t>2018-12-14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48404CD-0AA5-4DB5-B866-74C26369FC0F}" type="slidenum">
              <a:rPr lang="lt-LT" smtClean="0"/>
              <a:t>‹#›</a:t>
            </a:fld>
            <a:endParaRPr lang="lt-LT"/>
          </a:p>
        </p:txBody>
      </p:sp>
    </p:spTree>
    <p:extLst>
      <p:ext uri="{BB962C8B-B14F-4D97-AF65-F5344CB8AC3E}">
        <p14:creationId xmlns:p14="http://schemas.microsoft.com/office/powerpoint/2010/main" val="363787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D23AA1E-1D2B-4ED6-AC02-F1E80604E0B5}" type="datetimeFigureOut">
              <a:rPr lang="lt-LT" smtClean="0"/>
              <a:t>2018-12-14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48404CD-0AA5-4DB5-B866-74C26369FC0F}" type="slidenum">
              <a:rPr lang="lt-LT" smtClean="0"/>
              <a:t>‹#›</a:t>
            </a:fld>
            <a:endParaRPr lang="lt-LT"/>
          </a:p>
        </p:txBody>
      </p:sp>
    </p:spTree>
    <p:extLst>
      <p:ext uri="{BB962C8B-B14F-4D97-AF65-F5344CB8AC3E}">
        <p14:creationId xmlns:p14="http://schemas.microsoft.com/office/powerpoint/2010/main" val="1362772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D23AA1E-1D2B-4ED6-AC02-F1E80604E0B5}" type="datetimeFigureOut">
              <a:rPr lang="lt-LT" smtClean="0"/>
              <a:t>2018-12-14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48404CD-0AA5-4DB5-B866-74C26369FC0F}" type="slidenum">
              <a:rPr lang="lt-LT" smtClean="0"/>
              <a:t>‹#›</a:t>
            </a:fld>
            <a:endParaRPr lang="lt-LT"/>
          </a:p>
        </p:txBody>
      </p:sp>
    </p:spTree>
    <p:extLst>
      <p:ext uri="{BB962C8B-B14F-4D97-AF65-F5344CB8AC3E}">
        <p14:creationId xmlns:p14="http://schemas.microsoft.com/office/powerpoint/2010/main" val="2359456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FD23AA1E-1D2B-4ED6-AC02-F1E80604E0B5}" type="datetimeFigureOut">
              <a:rPr lang="lt-LT" smtClean="0"/>
              <a:t>2018-12-14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48404CD-0AA5-4DB5-B866-74C26369FC0F}" type="slidenum">
              <a:rPr lang="lt-LT" smtClean="0"/>
              <a:t>‹#›</a:t>
            </a:fld>
            <a:endParaRPr lang="lt-LT"/>
          </a:p>
        </p:txBody>
      </p:sp>
    </p:spTree>
    <p:extLst>
      <p:ext uri="{BB962C8B-B14F-4D97-AF65-F5344CB8AC3E}">
        <p14:creationId xmlns:p14="http://schemas.microsoft.com/office/powerpoint/2010/main" val="322775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FD23AA1E-1D2B-4ED6-AC02-F1E80604E0B5}" type="datetimeFigureOut">
              <a:rPr lang="lt-LT" smtClean="0"/>
              <a:t>2018-12-14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48404CD-0AA5-4DB5-B866-74C26369FC0F}" type="slidenum">
              <a:rPr lang="lt-LT" smtClean="0"/>
              <a:t>‹#›</a:t>
            </a:fld>
            <a:endParaRPr lang="lt-LT"/>
          </a:p>
        </p:txBody>
      </p:sp>
    </p:spTree>
    <p:extLst>
      <p:ext uri="{BB962C8B-B14F-4D97-AF65-F5344CB8AC3E}">
        <p14:creationId xmlns:p14="http://schemas.microsoft.com/office/powerpoint/2010/main" val="3723347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FD23AA1E-1D2B-4ED6-AC02-F1E80604E0B5}" type="datetimeFigureOut">
              <a:rPr lang="lt-LT" smtClean="0"/>
              <a:t>2018-12-14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48404CD-0AA5-4DB5-B866-74C26369FC0F}" type="slidenum">
              <a:rPr lang="lt-LT" smtClean="0"/>
              <a:t>‹#›</a:t>
            </a:fld>
            <a:endParaRPr lang="lt-LT"/>
          </a:p>
        </p:txBody>
      </p:sp>
    </p:spTree>
    <p:extLst>
      <p:ext uri="{BB962C8B-B14F-4D97-AF65-F5344CB8AC3E}">
        <p14:creationId xmlns:p14="http://schemas.microsoft.com/office/powerpoint/2010/main" val="415826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FD23AA1E-1D2B-4ED6-AC02-F1E80604E0B5}" type="datetimeFigureOut">
              <a:rPr lang="lt-LT" smtClean="0"/>
              <a:t>2018-12-14</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F48404CD-0AA5-4DB5-B866-74C26369FC0F}" type="slidenum">
              <a:rPr lang="lt-LT" smtClean="0"/>
              <a:t>‹#›</a:t>
            </a:fld>
            <a:endParaRPr lang="lt-LT"/>
          </a:p>
        </p:txBody>
      </p:sp>
    </p:spTree>
    <p:extLst>
      <p:ext uri="{BB962C8B-B14F-4D97-AF65-F5344CB8AC3E}">
        <p14:creationId xmlns:p14="http://schemas.microsoft.com/office/powerpoint/2010/main" val="815336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FD23AA1E-1D2B-4ED6-AC02-F1E80604E0B5}" type="datetimeFigureOut">
              <a:rPr lang="lt-LT" smtClean="0"/>
              <a:t>2018-12-14</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F48404CD-0AA5-4DB5-B866-74C26369FC0F}" type="slidenum">
              <a:rPr lang="lt-LT" smtClean="0"/>
              <a:t>‹#›</a:t>
            </a:fld>
            <a:endParaRPr lang="lt-LT"/>
          </a:p>
        </p:txBody>
      </p:sp>
    </p:spTree>
    <p:extLst>
      <p:ext uri="{BB962C8B-B14F-4D97-AF65-F5344CB8AC3E}">
        <p14:creationId xmlns:p14="http://schemas.microsoft.com/office/powerpoint/2010/main" val="63636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FD23AA1E-1D2B-4ED6-AC02-F1E80604E0B5}" type="datetimeFigureOut">
              <a:rPr lang="lt-LT" smtClean="0"/>
              <a:t>2018-12-14</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F48404CD-0AA5-4DB5-B866-74C26369FC0F}" type="slidenum">
              <a:rPr lang="lt-LT" smtClean="0"/>
              <a:t>‹#›</a:t>
            </a:fld>
            <a:endParaRPr lang="lt-LT"/>
          </a:p>
        </p:txBody>
      </p:sp>
    </p:spTree>
    <p:extLst>
      <p:ext uri="{BB962C8B-B14F-4D97-AF65-F5344CB8AC3E}">
        <p14:creationId xmlns:p14="http://schemas.microsoft.com/office/powerpoint/2010/main" val="195545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D23AA1E-1D2B-4ED6-AC02-F1E80604E0B5}" type="datetimeFigureOut">
              <a:rPr lang="lt-LT" smtClean="0"/>
              <a:t>2018-12-14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48404CD-0AA5-4DB5-B866-74C26369FC0F}" type="slidenum">
              <a:rPr lang="lt-LT" smtClean="0"/>
              <a:t>‹#›</a:t>
            </a:fld>
            <a:endParaRPr lang="lt-LT"/>
          </a:p>
        </p:txBody>
      </p:sp>
    </p:spTree>
    <p:extLst>
      <p:ext uri="{BB962C8B-B14F-4D97-AF65-F5344CB8AC3E}">
        <p14:creationId xmlns:p14="http://schemas.microsoft.com/office/powerpoint/2010/main" val="3752964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FD23AA1E-1D2B-4ED6-AC02-F1E80604E0B5}" type="datetimeFigureOut">
              <a:rPr lang="lt-LT" smtClean="0"/>
              <a:t>2018-12-14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48404CD-0AA5-4DB5-B866-74C26369FC0F}" type="slidenum">
              <a:rPr lang="lt-LT" smtClean="0"/>
              <a:t>‹#›</a:t>
            </a:fld>
            <a:endParaRPr lang="lt-LT"/>
          </a:p>
        </p:txBody>
      </p:sp>
    </p:spTree>
    <p:extLst>
      <p:ext uri="{BB962C8B-B14F-4D97-AF65-F5344CB8AC3E}">
        <p14:creationId xmlns:p14="http://schemas.microsoft.com/office/powerpoint/2010/main" val="3021979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3AA1E-1D2B-4ED6-AC02-F1E80604E0B5}" type="datetimeFigureOut">
              <a:rPr lang="lt-LT" smtClean="0"/>
              <a:t>2018-12-14</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404CD-0AA5-4DB5-B866-74C26369FC0F}" type="slidenum">
              <a:rPr lang="lt-LT" smtClean="0"/>
              <a:t>‹#›</a:t>
            </a:fld>
            <a:endParaRPr lang="lt-LT"/>
          </a:p>
        </p:txBody>
      </p:sp>
    </p:spTree>
    <p:extLst>
      <p:ext uri="{BB962C8B-B14F-4D97-AF65-F5344CB8AC3E}">
        <p14:creationId xmlns:p14="http://schemas.microsoft.com/office/powerpoint/2010/main" val="2415904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786210"/>
          </a:xfrm>
        </p:spPr>
        <p:txBody>
          <a:bodyPr>
            <a:normAutofit/>
          </a:bodyPr>
          <a:lstStyle/>
          <a:p>
            <a:r>
              <a:rPr lang="lt-LT" b="1" dirty="0">
                <a:solidFill>
                  <a:prstClr val="black"/>
                </a:solidFill>
              </a:rPr>
              <a:t>UGDYMO(SI) </a:t>
            </a:r>
            <a:r>
              <a:rPr lang="lt-LT" b="1" dirty="0" smtClean="0">
                <a:solidFill>
                  <a:prstClr val="black"/>
                </a:solidFill>
              </a:rPr>
              <a:t>INTEGRALUMAS</a:t>
            </a:r>
            <a:br>
              <a:rPr lang="lt-LT" b="1" dirty="0" smtClean="0">
                <a:solidFill>
                  <a:prstClr val="black"/>
                </a:solidFill>
              </a:rPr>
            </a:br>
            <a:r>
              <a:rPr lang="lt-LT" sz="3200" b="1" dirty="0" smtClean="0">
                <a:solidFill>
                  <a:prstClr val="black"/>
                </a:solidFill>
              </a:rPr>
              <a:t>Kaip </a:t>
            </a:r>
            <a:r>
              <a:rPr lang="lt-LT" sz="3200" b="1" dirty="0">
                <a:solidFill>
                  <a:prstClr val="black"/>
                </a:solidFill>
              </a:rPr>
              <a:t>dažnai ugdymo procese taikote šiuos integracijos būdus? </a:t>
            </a:r>
            <a:endParaRPr lang="lt-LT" dirty="0"/>
          </a:p>
        </p:txBody>
      </p:sp>
      <p:sp>
        <p:nvSpPr>
          <p:cNvPr id="3" name="Turinio vietos rezervavimo ženklas 2"/>
          <p:cNvSpPr>
            <a:spLocks noGrp="1"/>
          </p:cNvSpPr>
          <p:nvPr>
            <p:ph idx="1"/>
          </p:nvPr>
        </p:nvSpPr>
        <p:spPr>
          <a:xfrm>
            <a:off x="467544" y="2780928"/>
            <a:ext cx="8229600" cy="2880320"/>
          </a:xfrm>
        </p:spPr>
        <p:txBody>
          <a:bodyPr/>
          <a:lstStyle/>
          <a:p>
            <a:r>
              <a:rPr lang="lt-LT" b="1" dirty="0" smtClean="0"/>
              <a:t>Teminė;</a:t>
            </a:r>
          </a:p>
          <a:p>
            <a:r>
              <a:rPr lang="lt-LT" b="1" dirty="0" smtClean="0"/>
              <a:t>Probleminė;</a:t>
            </a:r>
          </a:p>
          <a:p>
            <a:r>
              <a:rPr lang="lt-LT" b="1" dirty="0" smtClean="0"/>
              <a:t>Metodų;</a:t>
            </a:r>
          </a:p>
          <a:p>
            <a:r>
              <a:rPr lang="lt-LT" b="1" dirty="0" smtClean="0"/>
              <a:t>Ugdymo turinio.</a:t>
            </a:r>
            <a:endParaRPr lang="lt-LT" b="1" dirty="0"/>
          </a:p>
        </p:txBody>
      </p:sp>
    </p:spTree>
    <p:extLst>
      <p:ext uri="{BB962C8B-B14F-4D97-AF65-F5344CB8AC3E}">
        <p14:creationId xmlns:p14="http://schemas.microsoft.com/office/powerpoint/2010/main" val="4235523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2400" b="1" dirty="0">
                <a:solidFill>
                  <a:prstClr val="black"/>
                </a:solidFill>
              </a:rPr>
              <a:t>KONKREČIŲ PAVYZDŽIŲ PATEIKIMAS </a:t>
            </a:r>
            <a:r>
              <a:rPr lang="lt-LT" sz="2400" b="1" dirty="0" smtClean="0">
                <a:solidFill>
                  <a:prstClr val="black"/>
                </a:solidFill>
              </a:rPr>
              <a:t>PROBLEMINEI </a:t>
            </a:r>
            <a:r>
              <a:rPr lang="lt-LT" sz="2400" b="1" dirty="0">
                <a:solidFill>
                  <a:prstClr val="black"/>
                </a:solidFill>
              </a:rPr>
              <a:t>INTEGRACIJAI</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32337321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5695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200" b="1" dirty="0" smtClean="0">
                <a:solidFill>
                  <a:prstClr val="black"/>
                </a:solidFill>
              </a:rPr>
              <a:t>Pateikti </a:t>
            </a:r>
            <a:r>
              <a:rPr lang="lt-LT" sz="3200" b="1" dirty="0">
                <a:solidFill>
                  <a:prstClr val="black"/>
                </a:solidFill>
              </a:rPr>
              <a:t>pavyzdžiai </a:t>
            </a:r>
            <a:r>
              <a:rPr lang="lt-LT" sz="3200" b="1" dirty="0" smtClean="0">
                <a:solidFill>
                  <a:prstClr val="black"/>
                </a:solidFill>
              </a:rPr>
              <a:t>probleminei integracijai:</a:t>
            </a:r>
            <a:endParaRPr lang="lt-LT" dirty="0"/>
          </a:p>
        </p:txBody>
      </p:sp>
      <p:sp>
        <p:nvSpPr>
          <p:cNvPr id="3" name="Turinio vietos rezervavimo ženklas 2"/>
          <p:cNvSpPr>
            <a:spLocks noGrp="1"/>
          </p:cNvSpPr>
          <p:nvPr>
            <p:ph idx="1"/>
          </p:nvPr>
        </p:nvSpPr>
        <p:spPr/>
        <p:txBody>
          <a:bodyPr>
            <a:normAutofit/>
          </a:bodyPr>
          <a:lstStyle/>
          <a:p>
            <a:pPr algn="just"/>
            <a:r>
              <a:rPr lang="lt-LT" sz="2400" dirty="0" smtClean="0"/>
              <a:t>Problema – gendantys dantukai. Sukurtas ir vykdomas sveikos gyvensenos projektas apie dantukų priežiūrą. Kviečiamas sveikatos specialistas, filmo žiūrėjimas.</a:t>
            </a:r>
          </a:p>
          <a:p>
            <a:pPr algn="just"/>
            <a:r>
              <a:rPr lang="lt-LT" sz="2400" dirty="0" smtClean="0"/>
              <a:t>Problema – „Patyčios“. Prisimenamos grupės taisyklės, stebimi filmukai apie draugystę, kviečiamas specialistas, kad papasakotų apie patyčių pasekmes. Kuriama draugystės knygutė ir pristatoma kitiems darželio vaikams.</a:t>
            </a:r>
          </a:p>
          <a:p>
            <a:pPr algn="just"/>
            <a:r>
              <a:rPr lang="lt-LT" sz="2400" dirty="0" smtClean="0"/>
              <a:t>Problema – nepasidalinimas žaislais. Problemos aptarimas, analizuojama ir išsiaiškinama kodėl draugauti yra gerai. Statomas „Draugystės“ traukinukas, keliaujama į „Draugystės“ šalį, gaminama dovana draugui.</a:t>
            </a:r>
            <a:endParaRPr lang="lt-LT" sz="2400" dirty="0"/>
          </a:p>
        </p:txBody>
      </p:sp>
    </p:spTree>
    <p:extLst>
      <p:ext uri="{BB962C8B-B14F-4D97-AF65-F5344CB8AC3E}">
        <p14:creationId xmlns:p14="http://schemas.microsoft.com/office/powerpoint/2010/main" val="64833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2400" b="1" dirty="0">
                <a:solidFill>
                  <a:prstClr val="black"/>
                </a:solidFill>
              </a:rPr>
              <a:t>KONKREČIŲ PAVYZDŽIŲ PATEIKIMAS </a:t>
            </a:r>
            <a:r>
              <a:rPr lang="lt-LT" sz="2400" b="1" dirty="0" smtClean="0">
                <a:solidFill>
                  <a:prstClr val="black"/>
                </a:solidFill>
              </a:rPr>
              <a:t>UGDYMO TURINIO </a:t>
            </a:r>
            <a:r>
              <a:rPr lang="lt-LT" sz="2400" b="1" dirty="0">
                <a:solidFill>
                  <a:prstClr val="black"/>
                </a:solidFill>
              </a:rPr>
              <a:t>INTEGRACIJAI</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42219159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9169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200" b="1" dirty="0" smtClean="0">
                <a:solidFill>
                  <a:prstClr val="black"/>
                </a:solidFill>
              </a:rPr>
              <a:t>Pateikti </a:t>
            </a:r>
            <a:r>
              <a:rPr lang="lt-LT" sz="3200" b="1" dirty="0">
                <a:solidFill>
                  <a:prstClr val="black"/>
                </a:solidFill>
              </a:rPr>
              <a:t>pavyzdžiai </a:t>
            </a:r>
            <a:r>
              <a:rPr lang="lt-LT" sz="3200" b="1" dirty="0" smtClean="0">
                <a:solidFill>
                  <a:prstClr val="black"/>
                </a:solidFill>
              </a:rPr>
              <a:t>ugdymo turinio </a:t>
            </a:r>
            <a:r>
              <a:rPr lang="lt-LT" sz="3200" b="1" dirty="0">
                <a:solidFill>
                  <a:prstClr val="black"/>
                </a:solidFill>
              </a:rPr>
              <a:t>integracijai</a:t>
            </a:r>
            <a:endParaRPr lang="lt-LT" dirty="0"/>
          </a:p>
        </p:txBody>
      </p:sp>
      <p:sp>
        <p:nvSpPr>
          <p:cNvPr id="3" name="Turinio vietos rezervavimo ženklas 2"/>
          <p:cNvSpPr>
            <a:spLocks noGrp="1"/>
          </p:cNvSpPr>
          <p:nvPr>
            <p:ph idx="1"/>
          </p:nvPr>
        </p:nvSpPr>
        <p:spPr/>
        <p:txBody>
          <a:bodyPr>
            <a:normAutofit fontScale="92500" lnSpcReduction="10000"/>
          </a:bodyPr>
          <a:lstStyle/>
          <a:p>
            <a:r>
              <a:rPr lang="lt-LT" dirty="0" smtClean="0"/>
              <a:t>Lavinant smulkiąją motoriką formuojami savarankiškumo įgūdžiai, susipažįstama su smulkiaisiais aplinkos daiktais (segtukai, sagos ir </a:t>
            </a:r>
            <a:r>
              <a:rPr lang="lt-LT" dirty="0" err="1" smtClean="0"/>
              <a:t>pan</a:t>
            </a:r>
            <a:r>
              <a:rPr lang="lt-LT" dirty="0" smtClean="0"/>
              <a:t>.);</a:t>
            </a:r>
          </a:p>
          <a:p>
            <a:r>
              <a:rPr lang="lt-LT" dirty="0" smtClean="0"/>
              <a:t>Plečiamas aktyvusis ir pasyvusis žodynai, mokantis dainelių su judesiais. Dainelė „Aš namuką pastačiau“;</a:t>
            </a:r>
          </a:p>
          <a:p>
            <a:r>
              <a:rPr lang="lt-LT" dirty="0" smtClean="0"/>
              <a:t>Tema - „Aš stebiu ir pažįstu aplinką“. Tyrinėjama reali gamta, stebi, daro išvadas, vaizduoja potyrius piešiniu.</a:t>
            </a:r>
            <a:endParaRPr lang="lt-LT" dirty="0"/>
          </a:p>
        </p:txBody>
      </p:sp>
    </p:spTree>
    <p:extLst>
      <p:ext uri="{BB962C8B-B14F-4D97-AF65-F5344CB8AC3E}">
        <p14:creationId xmlns:p14="http://schemas.microsoft.com/office/powerpoint/2010/main" val="1454533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704913" y="116633"/>
            <a:ext cx="7772400" cy="1224136"/>
          </a:xfrm>
        </p:spPr>
        <p:txBody>
          <a:bodyPr>
            <a:normAutofit/>
          </a:bodyPr>
          <a:lstStyle/>
          <a:p>
            <a:pPr lvl="0">
              <a:spcBef>
                <a:spcPts val="0"/>
              </a:spcBef>
            </a:pPr>
            <a:r>
              <a:rPr lang="lt-LT" sz="2800" b="1" dirty="0">
                <a:solidFill>
                  <a:prstClr val="black"/>
                </a:solidFill>
                <a:ea typeface="+mn-ea"/>
                <a:cs typeface="+mn-cs"/>
              </a:rPr>
              <a:t>TEMINĖ INTEGRACIJA</a:t>
            </a:r>
            <a:br>
              <a:rPr lang="lt-LT" sz="2800" b="1" dirty="0">
                <a:solidFill>
                  <a:prstClr val="black"/>
                </a:solidFill>
                <a:ea typeface="+mn-ea"/>
                <a:cs typeface="+mn-cs"/>
              </a:rPr>
            </a:br>
            <a:endParaRPr lang="lt-LT" sz="3200" dirty="0"/>
          </a:p>
        </p:txBody>
      </p:sp>
      <p:graphicFrame>
        <p:nvGraphicFramePr>
          <p:cNvPr id="8" name="Diagrama 7"/>
          <p:cNvGraphicFramePr/>
          <p:nvPr>
            <p:extLst>
              <p:ext uri="{D42A27DB-BD31-4B8C-83A1-F6EECF244321}">
                <p14:modId xmlns:p14="http://schemas.microsoft.com/office/powerpoint/2010/main" val="2253187235"/>
              </p:ext>
            </p:extLst>
          </p:nvPr>
        </p:nvGraphicFramePr>
        <p:xfrm>
          <a:off x="467544" y="692696"/>
          <a:ext cx="7920880" cy="4905098"/>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27584" y="5661248"/>
            <a:ext cx="6696744" cy="369332"/>
          </a:xfrm>
          <a:prstGeom prst="rect">
            <a:avLst/>
          </a:prstGeom>
          <a:noFill/>
        </p:spPr>
        <p:txBody>
          <a:bodyPr wrap="square" rtlCol="0">
            <a:spAutoFit/>
          </a:bodyPr>
          <a:lstStyle/>
          <a:p>
            <a:r>
              <a:rPr lang="lt-LT" dirty="0" smtClean="0"/>
              <a:t>Vidurkis – teminę integraciją taiko 80% pedagogų.</a:t>
            </a:r>
            <a:endParaRPr lang="lt-LT" dirty="0"/>
          </a:p>
        </p:txBody>
      </p:sp>
    </p:spTree>
    <p:extLst>
      <p:ext uri="{BB962C8B-B14F-4D97-AF65-F5344CB8AC3E}">
        <p14:creationId xmlns:p14="http://schemas.microsoft.com/office/powerpoint/2010/main" val="4274289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951895369"/>
              </p:ext>
            </p:extLst>
          </p:nvPr>
        </p:nvGraphicFramePr>
        <p:xfrm>
          <a:off x="457200" y="980729"/>
          <a:ext cx="8229600" cy="424847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862189" y="396962"/>
            <a:ext cx="7632848" cy="523220"/>
          </a:xfrm>
          <a:prstGeom prst="rect">
            <a:avLst/>
          </a:prstGeom>
          <a:noFill/>
        </p:spPr>
        <p:txBody>
          <a:bodyPr wrap="square" rtlCol="0">
            <a:spAutoFit/>
          </a:bodyPr>
          <a:lstStyle/>
          <a:p>
            <a:pPr algn="ctr"/>
            <a:r>
              <a:rPr lang="lt-LT" sz="2800" b="1" dirty="0" smtClean="0"/>
              <a:t>PROBLEMINĖ INTEGRACIJA</a:t>
            </a:r>
            <a:endParaRPr lang="lt-LT" sz="2800" b="1" dirty="0"/>
          </a:p>
        </p:txBody>
      </p:sp>
      <p:graphicFrame>
        <p:nvGraphicFramePr>
          <p:cNvPr id="7" name="Diagrama 6"/>
          <p:cNvGraphicFramePr/>
          <p:nvPr>
            <p:extLst>
              <p:ext uri="{D42A27DB-BD31-4B8C-83A1-F6EECF244321}">
                <p14:modId xmlns:p14="http://schemas.microsoft.com/office/powerpoint/2010/main" val="3852911471"/>
              </p:ext>
            </p:extLst>
          </p:nvPr>
        </p:nvGraphicFramePr>
        <p:xfrm>
          <a:off x="862189" y="836712"/>
          <a:ext cx="7526235"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115616" y="5373216"/>
            <a:ext cx="6408712" cy="369332"/>
          </a:xfrm>
          <a:prstGeom prst="rect">
            <a:avLst/>
          </a:prstGeom>
          <a:noFill/>
        </p:spPr>
        <p:txBody>
          <a:bodyPr wrap="square" rtlCol="0">
            <a:spAutoFit/>
          </a:bodyPr>
          <a:lstStyle/>
          <a:p>
            <a:r>
              <a:rPr lang="lt-LT" dirty="0" smtClean="0"/>
              <a:t>Vidurkis – probleminę integraciją 90% pedagogų taiko</a:t>
            </a:r>
            <a:r>
              <a:rPr lang="lt-LT" u="sng" dirty="0" smtClean="0"/>
              <a:t> kartais</a:t>
            </a:r>
            <a:r>
              <a:rPr lang="lt-LT" dirty="0" smtClean="0"/>
              <a:t>.</a:t>
            </a:r>
            <a:endParaRPr lang="lt-LT" dirty="0"/>
          </a:p>
        </p:txBody>
      </p:sp>
    </p:spTree>
    <p:extLst>
      <p:ext uri="{BB962C8B-B14F-4D97-AF65-F5344CB8AC3E}">
        <p14:creationId xmlns:p14="http://schemas.microsoft.com/office/powerpoint/2010/main" val="3366750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850106"/>
          </a:xfrm>
        </p:spPr>
        <p:txBody>
          <a:bodyPr>
            <a:normAutofit/>
          </a:bodyPr>
          <a:lstStyle/>
          <a:p>
            <a:r>
              <a:rPr lang="lt-LT" sz="2800" b="1" dirty="0" smtClean="0"/>
              <a:t>METODŲ INTEGRACIJA</a:t>
            </a:r>
            <a:endParaRPr lang="lt-LT" sz="2800" b="1"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919073217"/>
              </p:ext>
            </p:extLst>
          </p:nvPr>
        </p:nvGraphicFramePr>
        <p:xfrm>
          <a:off x="395536" y="1052736"/>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55576" y="5661248"/>
            <a:ext cx="7128792" cy="369332"/>
          </a:xfrm>
          <a:prstGeom prst="rect">
            <a:avLst/>
          </a:prstGeom>
          <a:noFill/>
        </p:spPr>
        <p:txBody>
          <a:bodyPr wrap="square" rtlCol="0">
            <a:spAutoFit/>
          </a:bodyPr>
          <a:lstStyle/>
          <a:p>
            <a:r>
              <a:rPr lang="lt-LT" dirty="0" smtClean="0"/>
              <a:t>Vidurkis – metodų integraciją taiko 85% pedagogų.</a:t>
            </a:r>
            <a:endParaRPr lang="lt-LT" dirty="0"/>
          </a:p>
        </p:txBody>
      </p:sp>
    </p:spTree>
    <p:extLst>
      <p:ext uri="{BB962C8B-B14F-4D97-AF65-F5344CB8AC3E}">
        <p14:creationId xmlns:p14="http://schemas.microsoft.com/office/powerpoint/2010/main" val="2749164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b="1" dirty="0" smtClean="0"/>
              <a:t>UGDYMO TURINIO INTEGRACIJA</a:t>
            </a:r>
            <a:endParaRPr lang="lt-LT" sz="2800" b="1"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762239419"/>
              </p:ext>
            </p:extLst>
          </p:nvPr>
        </p:nvGraphicFramePr>
        <p:xfrm>
          <a:off x="395536" y="1052737"/>
          <a:ext cx="8229600"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55576" y="5517232"/>
            <a:ext cx="6336704" cy="369332"/>
          </a:xfrm>
          <a:prstGeom prst="rect">
            <a:avLst/>
          </a:prstGeom>
          <a:noFill/>
        </p:spPr>
        <p:txBody>
          <a:bodyPr wrap="square" rtlCol="0">
            <a:spAutoFit/>
          </a:bodyPr>
          <a:lstStyle/>
          <a:p>
            <a:r>
              <a:rPr lang="lt-LT" dirty="0" smtClean="0"/>
              <a:t>Vidurkis – ugdymo turinio integraciją taiko 72% pedagogų.</a:t>
            </a:r>
            <a:endParaRPr lang="lt-LT" dirty="0"/>
          </a:p>
        </p:txBody>
      </p:sp>
    </p:spTree>
    <p:extLst>
      <p:ext uri="{BB962C8B-B14F-4D97-AF65-F5344CB8AC3E}">
        <p14:creationId xmlns:p14="http://schemas.microsoft.com/office/powerpoint/2010/main" val="175527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400" b="1" dirty="0" smtClean="0"/>
              <a:t>KONKREČIŲ PAVYZDŽIŲ PATEIKIMAS TEMINEI INTEGRACIJAI</a:t>
            </a:r>
            <a:endParaRPr lang="lt-LT" sz="2400" b="1" dirty="0"/>
          </a:p>
        </p:txBody>
      </p:sp>
      <p:graphicFrame>
        <p:nvGraphicFramePr>
          <p:cNvPr id="3" name="Turinio vietos rezervavimo ženklas 2"/>
          <p:cNvGraphicFramePr>
            <a:graphicFrameLocks noGrp="1"/>
          </p:cNvGraphicFramePr>
          <p:nvPr>
            <p:ph idx="1"/>
            <p:extLst>
              <p:ext uri="{D42A27DB-BD31-4B8C-83A1-F6EECF244321}">
                <p14:modId xmlns:p14="http://schemas.microsoft.com/office/powerpoint/2010/main" val="309627062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9363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3200" b="1" dirty="0" smtClean="0"/>
              <a:t>Pateikti pavyzdžiai teminei integracijai:</a:t>
            </a:r>
            <a:endParaRPr lang="lt-LT" sz="3200" b="1" dirty="0"/>
          </a:p>
        </p:txBody>
      </p:sp>
      <p:sp>
        <p:nvSpPr>
          <p:cNvPr id="3" name="Turinio vietos rezervavimo ženklas 2"/>
          <p:cNvSpPr>
            <a:spLocks noGrp="1"/>
          </p:cNvSpPr>
          <p:nvPr>
            <p:ph idx="1"/>
          </p:nvPr>
        </p:nvSpPr>
        <p:spPr/>
        <p:txBody>
          <a:bodyPr>
            <a:normAutofit fontScale="85000" lnSpcReduction="20000"/>
          </a:bodyPr>
          <a:lstStyle/>
          <a:p>
            <a:pPr algn="just"/>
            <a:r>
              <a:rPr lang="lt-LT" sz="2400" b="1" dirty="0" smtClean="0"/>
              <a:t>Tema „Baldai“.</a:t>
            </a:r>
            <a:r>
              <a:rPr lang="lt-LT" sz="2400" dirty="0" smtClean="0"/>
              <a:t> </a:t>
            </a:r>
            <a:r>
              <a:rPr lang="lt-LT" sz="2400" u="sng" dirty="0" smtClean="0"/>
              <a:t>Pažinimas</a:t>
            </a:r>
            <a:r>
              <a:rPr lang="lt-LT" sz="2400" dirty="0" smtClean="0"/>
              <a:t> – vaikai sužino iš ko baldai gaminami, kam reikalingi, įvertina baldų dydį. </a:t>
            </a:r>
            <a:r>
              <a:rPr lang="lt-LT" sz="2400" u="sng" dirty="0" smtClean="0"/>
              <a:t>Socializacija</a:t>
            </a:r>
            <a:r>
              <a:rPr lang="lt-LT" sz="2400" dirty="0" smtClean="0"/>
              <a:t> – saugus elgesys su baldais ( nesisupti ant kėdės). </a:t>
            </a:r>
            <a:r>
              <a:rPr lang="lt-LT" sz="2400" u="sng" dirty="0" err="1" smtClean="0"/>
              <a:t>Sveikatinimas</a:t>
            </a:r>
            <a:r>
              <a:rPr lang="lt-LT" sz="2400" dirty="0" smtClean="0"/>
              <a:t> – taisyklinga sėdėsena. </a:t>
            </a:r>
            <a:r>
              <a:rPr lang="lt-LT" sz="2400" u="sng" dirty="0" smtClean="0"/>
              <a:t>Komunikacija</a:t>
            </a:r>
            <a:r>
              <a:rPr lang="lt-LT" sz="2400" dirty="0" smtClean="0"/>
              <a:t> – skaitomas eilėraštukas „Kas kiek turi kojų“. </a:t>
            </a:r>
            <a:r>
              <a:rPr lang="lt-LT" sz="2400" u="sng" dirty="0" smtClean="0"/>
              <a:t>Meninė</a:t>
            </a:r>
            <a:r>
              <a:rPr lang="lt-LT" sz="2400" dirty="0" smtClean="0"/>
              <a:t> – lipdomi baldai iš plastilino.</a:t>
            </a:r>
          </a:p>
          <a:p>
            <a:pPr algn="just">
              <a:spcBef>
                <a:spcPts val="0"/>
              </a:spcBef>
            </a:pPr>
            <a:r>
              <a:rPr lang="lt-LT" sz="2400" b="1" dirty="0" smtClean="0"/>
              <a:t>Tema „Transportas“. </a:t>
            </a:r>
            <a:r>
              <a:rPr lang="lt-LT" sz="2400" dirty="0" smtClean="0"/>
              <a:t>Kasdien aptariama vis kita transporto rūšis. </a:t>
            </a:r>
            <a:r>
              <a:rPr lang="lt-LT" sz="2400" u="sng" dirty="0" smtClean="0"/>
              <a:t>Saugus elgesys </a:t>
            </a:r>
            <a:r>
              <a:rPr lang="lt-LT" sz="2400" dirty="0" smtClean="0"/>
              <a:t>su transporto priemonėmis ir tarp jų.</a:t>
            </a:r>
          </a:p>
          <a:p>
            <a:pPr marL="0" indent="0" algn="just">
              <a:spcBef>
                <a:spcPts val="0"/>
              </a:spcBef>
              <a:buNone/>
            </a:pPr>
            <a:r>
              <a:rPr lang="lt-LT" sz="2400" b="1" dirty="0"/>
              <a:t> </a:t>
            </a:r>
            <a:r>
              <a:rPr lang="lt-LT" sz="2400" b="1" dirty="0" smtClean="0"/>
              <a:t>    </a:t>
            </a:r>
            <a:r>
              <a:rPr lang="lt-LT" sz="2400" u="sng" dirty="0" smtClean="0"/>
              <a:t>Kūrybiniai žaidimai:</a:t>
            </a:r>
            <a:r>
              <a:rPr lang="lt-LT" sz="2400" dirty="0" smtClean="0"/>
              <a:t> konstruojama, statoma. </a:t>
            </a:r>
            <a:r>
              <a:rPr lang="lt-LT" sz="2400" u="sng" dirty="0" smtClean="0"/>
              <a:t>Pažinimas</a:t>
            </a:r>
            <a:r>
              <a:rPr lang="lt-LT" sz="2400" dirty="0" smtClean="0"/>
              <a:t> – ekskursija į            gaisrinę.</a:t>
            </a:r>
          </a:p>
          <a:p>
            <a:pPr algn="just"/>
            <a:r>
              <a:rPr lang="lt-LT" sz="2400" b="1" dirty="0" smtClean="0"/>
              <a:t>Tema „Mūsų geri darbeliai“.</a:t>
            </a:r>
            <a:r>
              <a:rPr lang="lt-LT" sz="2400" dirty="0" smtClean="0"/>
              <a:t> </a:t>
            </a:r>
            <a:r>
              <a:rPr lang="lt-LT" sz="2400" u="sng" dirty="0" smtClean="0"/>
              <a:t>Meninė</a:t>
            </a:r>
            <a:r>
              <a:rPr lang="lt-LT" sz="2400" dirty="0" smtClean="0"/>
              <a:t> – piešiami ir </a:t>
            </a:r>
            <a:r>
              <a:rPr lang="lt-LT" sz="2400" dirty="0" err="1" smtClean="0"/>
              <a:t>aplikuojami</a:t>
            </a:r>
            <a:r>
              <a:rPr lang="lt-LT" sz="2400" dirty="0" smtClean="0"/>
              <a:t> dekoratyvūs angeliukai. </a:t>
            </a:r>
            <a:r>
              <a:rPr lang="lt-LT" sz="2400" u="sng" dirty="0" smtClean="0"/>
              <a:t>Socializacija </a:t>
            </a:r>
            <a:r>
              <a:rPr lang="lt-LT" sz="2400" dirty="0" smtClean="0"/>
              <a:t>– sukurti angelai nešami į senelių namus, dovanojami seneliams.</a:t>
            </a:r>
          </a:p>
          <a:p>
            <a:pPr algn="just"/>
            <a:r>
              <a:rPr lang="lt-LT" sz="2400" b="1" dirty="0" smtClean="0"/>
              <a:t>Tema „Vasarėlė“. </a:t>
            </a:r>
            <a:r>
              <a:rPr lang="lt-LT" sz="2400" dirty="0" smtClean="0"/>
              <a:t>Pavojai, tykantys per vasaros atostogas, kaip apsisaugoti nuo saulės, saugiai elgtis prie vandens, kodėl ir kaip saugoti pačią gamtą. Kaip stiprinti ir grūdinti savo kūną. Dainuojamos dainos, mokomasi eilėraštukų. Žaidžiami aktyvūs žaidimai gryname ore.</a:t>
            </a:r>
            <a:endParaRPr lang="lt-LT" sz="2400" b="1" dirty="0"/>
          </a:p>
        </p:txBody>
      </p:sp>
    </p:spTree>
    <p:extLst>
      <p:ext uri="{BB962C8B-B14F-4D97-AF65-F5344CB8AC3E}">
        <p14:creationId xmlns:p14="http://schemas.microsoft.com/office/powerpoint/2010/main" val="129991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2400" b="1" dirty="0">
                <a:solidFill>
                  <a:prstClr val="black"/>
                </a:solidFill>
              </a:rPr>
              <a:t>KONKREČIŲ PAVYZDŽIŲ PATEIKIMAS </a:t>
            </a:r>
            <a:r>
              <a:rPr lang="lt-LT" sz="2400" b="1" dirty="0" smtClean="0">
                <a:solidFill>
                  <a:prstClr val="black"/>
                </a:solidFill>
              </a:rPr>
              <a:t>METODŲ </a:t>
            </a:r>
            <a:r>
              <a:rPr lang="lt-LT" sz="2400" b="1" dirty="0">
                <a:solidFill>
                  <a:prstClr val="black"/>
                </a:solidFill>
              </a:rPr>
              <a:t>INTEGRACIJAI</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15718626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6430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z="3200" b="1" dirty="0">
                <a:solidFill>
                  <a:prstClr val="black"/>
                </a:solidFill>
              </a:rPr>
              <a:t>Pateikti </a:t>
            </a:r>
            <a:r>
              <a:rPr lang="lt-LT" sz="3200" b="1" dirty="0" smtClean="0">
                <a:solidFill>
                  <a:prstClr val="black"/>
                </a:solidFill>
              </a:rPr>
              <a:t>pavyzdžiai metodų </a:t>
            </a:r>
            <a:r>
              <a:rPr lang="lt-LT" sz="3200" b="1" dirty="0">
                <a:solidFill>
                  <a:prstClr val="black"/>
                </a:solidFill>
              </a:rPr>
              <a:t>integracijai:</a:t>
            </a:r>
            <a:endParaRPr lang="lt-LT" dirty="0"/>
          </a:p>
        </p:txBody>
      </p:sp>
      <p:sp>
        <p:nvSpPr>
          <p:cNvPr id="3" name="Turinio vietos rezervavimo ženklas 2"/>
          <p:cNvSpPr>
            <a:spLocks noGrp="1"/>
          </p:cNvSpPr>
          <p:nvPr>
            <p:ph idx="1"/>
          </p:nvPr>
        </p:nvSpPr>
        <p:spPr>
          <a:xfrm>
            <a:off x="457200" y="1600200"/>
            <a:ext cx="8229600" cy="4781128"/>
          </a:xfrm>
        </p:spPr>
        <p:txBody>
          <a:bodyPr>
            <a:normAutofit fontScale="92500" lnSpcReduction="20000"/>
          </a:bodyPr>
          <a:lstStyle/>
          <a:p>
            <a:r>
              <a:rPr lang="lt-LT" sz="2000" dirty="0" smtClean="0"/>
              <a:t>Informaciniai metodai integruojami su kūrybiniais. Praktiniai metodai integruojami su tiriamaisiais. </a:t>
            </a:r>
            <a:endParaRPr lang="lt-LT" sz="2000" dirty="0"/>
          </a:p>
          <a:p>
            <a:r>
              <a:rPr lang="lt-LT" sz="2000" dirty="0" smtClean="0"/>
              <a:t>Darbas su interaktyvia lenta, kompiuterinės mokomosios programos, tyrinėjimai, eksperimentai, edukacinės išvykos.</a:t>
            </a:r>
          </a:p>
          <a:p>
            <a:r>
              <a:rPr lang="lt-LT" sz="2000" dirty="0" smtClean="0"/>
              <a:t>Žaidimo metu tyrinėjama. Lipdant iš sniego menišką skulptūrą, tyrinėjamos ir sniego savybės – šaltas, baltas, tirpsta.</a:t>
            </a:r>
          </a:p>
          <a:p>
            <a:r>
              <a:rPr lang="lt-LT" sz="2000" dirty="0" smtClean="0"/>
              <a:t>Žaisdami su kaladėlėmis, įvardina – didesnis, mažesnis, mažiausias; įvardina spalvų įvairovę; skaičiavimas.</a:t>
            </a:r>
          </a:p>
          <a:p>
            <a:r>
              <a:rPr lang="lt-LT" sz="2000" dirty="0" smtClean="0"/>
              <a:t>Analizuojant augalų įvairovę – aptariama jų forma, spalva, savybės;  </a:t>
            </a:r>
            <a:r>
              <a:rPr lang="lt-LT" sz="2000" dirty="0"/>
              <a:t>k</a:t>
            </a:r>
            <a:r>
              <a:rPr lang="lt-LT" sz="2000" dirty="0" smtClean="0"/>
              <a:t>omponuojamos puokštės iš augalų; augalų savybių tyrinėjimas, dažant augalų </a:t>
            </a:r>
            <a:r>
              <a:rPr lang="lt-LT" sz="2000" dirty="0" err="1" smtClean="0"/>
              <a:t>sultimis</a:t>
            </a:r>
            <a:r>
              <a:rPr lang="lt-LT" sz="2000" dirty="0" smtClean="0"/>
              <a:t> ant popieriaus lapo.</a:t>
            </a:r>
          </a:p>
          <a:p>
            <a:r>
              <a:rPr lang="lt-LT" sz="2000" dirty="0" smtClean="0"/>
              <a:t>Ugdant savivokos ir savigarbos kompetenciją per edukacines programas, vakarones: įtraukiant lietuvių liaudies dainas, šokius, lipdant, piešiant, diskutuojant. Lankymasis parodoje, stebint ir perimant senelių patirtį; kviečiama audėja į darželį, kuri demonstruoja audimo technologiją; drožėją – drožinėja.</a:t>
            </a:r>
          </a:p>
          <a:p>
            <a:r>
              <a:rPr lang="lt-LT" sz="2000" dirty="0" smtClean="0"/>
              <a:t>Vaidinimo metodas mokantis eilėraštuko – emocijų išraiška veido mimikomis, judesiais, mėgdžiojimu.</a:t>
            </a:r>
          </a:p>
          <a:p>
            <a:endParaRPr lang="lt-LT" sz="2000" dirty="0" smtClean="0"/>
          </a:p>
          <a:p>
            <a:endParaRPr lang="lt-LT" sz="2000" dirty="0"/>
          </a:p>
        </p:txBody>
      </p:sp>
    </p:spTree>
    <p:extLst>
      <p:ext uri="{BB962C8B-B14F-4D97-AF65-F5344CB8AC3E}">
        <p14:creationId xmlns:p14="http://schemas.microsoft.com/office/powerpoint/2010/main" val="1598821421"/>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Urban</Template>
  <TotalTime>583</TotalTime>
  <Words>561</Words>
  <Application>Microsoft Office PowerPoint</Application>
  <PresentationFormat>Demonstracija ekrane (4:3)</PresentationFormat>
  <Paragraphs>39</Paragraphs>
  <Slides>13</Slides>
  <Notes>0</Notes>
  <HiddenSlides>0</HiddenSlides>
  <MMClips>0</MMClips>
  <ScaleCrop>false</ScaleCrop>
  <HeadingPairs>
    <vt:vector size="4" baseType="variant">
      <vt:variant>
        <vt:lpstr>Tema</vt:lpstr>
      </vt:variant>
      <vt:variant>
        <vt:i4>1</vt:i4>
      </vt:variant>
      <vt:variant>
        <vt:lpstr>Skaidrių pavadinimai</vt:lpstr>
      </vt:variant>
      <vt:variant>
        <vt:i4>13</vt:i4>
      </vt:variant>
    </vt:vector>
  </HeadingPairs>
  <TitlesOfParts>
    <vt:vector size="14" baseType="lpstr">
      <vt:lpstr>Office tema</vt:lpstr>
      <vt:lpstr>UGDYMO(SI) INTEGRALUMAS Kaip dažnai ugdymo procese taikote šiuos integracijos būdus? </vt:lpstr>
      <vt:lpstr>TEMINĖ INTEGRACIJA </vt:lpstr>
      <vt:lpstr>PowerPoint pristatymas</vt:lpstr>
      <vt:lpstr>METODŲ INTEGRACIJA</vt:lpstr>
      <vt:lpstr>UGDYMO TURINIO INTEGRACIJA</vt:lpstr>
      <vt:lpstr>KONKREČIŲ PAVYZDŽIŲ PATEIKIMAS TEMINEI INTEGRACIJAI</vt:lpstr>
      <vt:lpstr>Pateikti pavyzdžiai teminei integracijai:</vt:lpstr>
      <vt:lpstr>KONKREČIŲ PAVYZDŽIŲ PATEIKIMAS METODŲ INTEGRACIJAI</vt:lpstr>
      <vt:lpstr>Pateikti pavyzdžiai metodų integracijai:</vt:lpstr>
      <vt:lpstr>KONKREČIŲ PAVYZDŽIŲ PATEIKIMAS PROBLEMINEI INTEGRACIJAI</vt:lpstr>
      <vt:lpstr>Pateikti pavyzdžiai probleminei integracijai:</vt:lpstr>
      <vt:lpstr>KONKREČIŲ PAVYZDŽIŲ PATEIKIMAS UGDYMO TURINIO INTEGRACIJAI</vt:lpstr>
      <vt:lpstr>Pateikti pavyzdžiai ugdymo turinio integracijai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Kaip dažnai ugdymo procese taikote šiuos integracijos būdus?</dc:title>
  <dc:creator>Vartotojas</dc:creator>
  <cp:lastModifiedBy>User</cp:lastModifiedBy>
  <cp:revision>39</cp:revision>
  <dcterms:created xsi:type="dcterms:W3CDTF">2018-12-10T16:13:08Z</dcterms:created>
  <dcterms:modified xsi:type="dcterms:W3CDTF">2018-12-14T10:53:58Z</dcterms:modified>
</cp:coreProperties>
</file>