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58" r:id="rId4"/>
    <p:sldId id="273" r:id="rId5"/>
    <p:sldId id="274" r:id="rId6"/>
    <p:sldId id="261" r:id="rId7"/>
    <p:sldId id="272" r:id="rId8"/>
    <p:sldId id="275" r:id="rId9"/>
    <p:sldId id="276" r:id="rId10"/>
    <p:sldId id="265" r:id="rId11"/>
    <p:sldId id="282" r:id="rId12"/>
    <p:sldId id="266" r:id="rId13"/>
    <p:sldId id="268" r:id="rId14"/>
    <p:sldId id="281" r:id="rId15"/>
    <p:sldId id="277" r:id="rId16"/>
    <p:sldId id="278" r:id="rId17"/>
    <p:sldId id="283" r:id="rId18"/>
    <p:sldId id="279" r:id="rId19"/>
    <p:sldId id="270"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7030A0"/>
                </a:solidFill>
              </a:defRPr>
            </a:pPr>
            <a:r>
              <a:rPr lang="lt-LT" sz="2400" dirty="0">
                <a:solidFill>
                  <a:srgbClr val="7030A0"/>
                </a:solidFill>
              </a:rPr>
              <a:t>Temos</a:t>
            </a:r>
            <a:r>
              <a:rPr lang="lt-LT" sz="2400" baseline="0" dirty="0">
                <a:solidFill>
                  <a:srgbClr val="7030A0"/>
                </a:solidFill>
              </a:rPr>
              <a:t> lygmenyje</a:t>
            </a:r>
            <a:endParaRPr lang="lt-LT" sz="2400" dirty="0">
              <a:solidFill>
                <a:srgbClr val="7030A0"/>
              </a:solidFill>
            </a:endParaRPr>
          </a:p>
        </c:rich>
      </c:tx>
      <c:layout>
        <c:manualLayout>
          <c:xMode val="edge"/>
          <c:yMode val="edge"/>
          <c:x val="0.39031509726432512"/>
          <c:y val="8.3700681091931406E-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2.5267216192089974E-2"/>
          <c:y val="3.2417066653610993E-2"/>
          <c:w val="0.97473278380791006"/>
          <c:h val="0.55229739068540395"/>
        </c:manualLayout>
      </c:layout>
      <c:bar3DChart>
        <c:barDir val="col"/>
        <c:grouping val="clustered"/>
        <c:varyColors val="0"/>
        <c:ser>
          <c:idx val="0"/>
          <c:order val="0"/>
          <c:invertIfNegative val="0"/>
          <c:dLbls>
            <c:dLbl>
              <c:idx val="0"/>
              <c:layout/>
              <c:tx>
                <c:rich>
                  <a:bodyPr/>
                  <a:lstStyle/>
                  <a:p>
                    <a:r>
                      <a:rPr lang="lt-LT" sz="1600" b="1"/>
                      <a:t>21,4</a:t>
                    </a:r>
                    <a:r>
                      <a:rPr lang="lt-LT" sz="1600" b="1">
                        <a:sym typeface="Symbol"/>
                      </a:rPr>
                      <a:t></a:t>
                    </a:r>
                    <a:endParaRPr lang="en-US"/>
                  </a:p>
                </c:rich>
              </c:tx>
              <c:showLegendKey val="0"/>
              <c:showVal val="1"/>
              <c:showCatName val="0"/>
              <c:showSerName val="0"/>
              <c:showPercent val="0"/>
              <c:showBubbleSize val="0"/>
            </c:dLbl>
            <c:dLbl>
              <c:idx val="1"/>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2"/>
              <c:layout>
                <c:manualLayout>
                  <c:x val="-3.8872691933916422E-3"/>
                  <c:y val="-1.0390718295694383E-16"/>
                </c:manualLayout>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3"/>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4"/>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5"/>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6"/>
              <c:layout/>
              <c:tx>
                <c:rich>
                  <a:bodyPr/>
                  <a:lstStyle/>
                  <a:p>
                    <a:r>
                      <a:rPr lang="lt-LT" sz="1600" b="1"/>
                      <a:t>42,9</a:t>
                    </a:r>
                    <a:r>
                      <a:rPr lang="lt-LT" sz="1600" b="1">
                        <a:sym typeface="Symbol"/>
                      </a:rPr>
                      <a:t></a:t>
                    </a:r>
                    <a:endParaRPr lang="en-US"/>
                  </a:p>
                </c:rich>
              </c:tx>
              <c:showLegendKey val="0"/>
              <c:showVal val="1"/>
              <c:showCatName val="0"/>
              <c:showSerName val="0"/>
              <c:showPercent val="0"/>
              <c:showBubbleSize val="0"/>
            </c:dLbl>
            <c:txPr>
              <a:bodyPr/>
              <a:lstStyle/>
              <a:p>
                <a:pPr>
                  <a:defRPr sz="1600" b="1"/>
                </a:pPr>
                <a:endParaRPr lang="lt-LT"/>
              </a:p>
            </c:txPr>
            <c:showLegendKey val="0"/>
            <c:showVal val="1"/>
            <c:showCatName val="0"/>
            <c:showSerName val="0"/>
            <c:showPercent val="0"/>
            <c:showBubbleSize val="0"/>
            <c:showLeaderLines val="0"/>
          </c:dLbls>
          <c:cat>
            <c:strRef>
              <c:f>'[Microsoft PowerPoint diagrama]Lapas1'!$A$1:$A$7</c:f>
              <c:strCache>
                <c:ptCount val="7"/>
                <c:pt idx="0">
                  <c:v>Vaikų skirstymas grupelėmis pagal pomėgius</c:v>
                </c:pt>
                <c:pt idx="1">
                  <c:v>Parenkamos atitinkamos priemonės</c:v>
                </c:pt>
                <c:pt idx="2">
                  <c:v>Žaidybiniai metodai</c:v>
                </c:pt>
                <c:pt idx="3">
                  <c:v>Vizualiniai- kūrybiniai metodai</c:v>
                </c:pt>
                <c:pt idx="4">
                  <c:v>Praktiniai - kūrybiniai metodai</c:v>
                </c:pt>
                <c:pt idx="5">
                  <c:v>Panaudojami skirtingi šaltiniai</c:v>
                </c:pt>
                <c:pt idx="6">
                  <c:v>Neatsakė</c:v>
                </c:pt>
              </c:strCache>
            </c:strRef>
          </c:cat>
          <c:val>
            <c:numRef>
              <c:f>'[Microsoft PowerPoint diagrama]Lapas1'!$B$1:$B$7</c:f>
              <c:numCache>
                <c:formatCode>General</c:formatCode>
                <c:ptCount val="7"/>
                <c:pt idx="0">
                  <c:v>3</c:v>
                </c:pt>
                <c:pt idx="1">
                  <c:v>1</c:v>
                </c:pt>
                <c:pt idx="2">
                  <c:v>1</c:v>
                </c:pt>
                <c:pt idx="3">
                  <c:v>1</c:v>
                </c:pt>
                <c:pt idx="4">
                  <c:v>1</c:v>
                </c:pt>
                <c:pt idx="5">
                  <c:v>1</c:v>
                </c:pt>
                <c:pt idx="6">
                  <c:v>6</c:v>
                </c:pt>
              </c:numCache>
            </c:numRef>
          </c:val>
        </c:ser>
        <c:dLbls>
          <c:showLegendKey val="0"/>
          <c:showVal val="1"/>
          <c:showCatName val="0"/>
          <c:showSerName val="0"/>
          <c:showPercent val="0"/>
          <c:showBubbleSize val="0"/>
        </c:dLbls>
        <c:gapWidth val="150"/>
        <c:shape val="box"/>
        <c:axId val="119313408"/>
        <c:axId val="82274560"/>
        <c:axId val="0"/>
      </c:bar3DChart>
      <c:catAx>
        <c:axId val="119313408"/>
        <c:scaling>
          <c:orientation val="minMax"/>
        </c:scaling>
        <c:delete val="0"/>
        <c:axPos val="b"/>
        <c:majorTickMark val="none"/>
        <c:minorTickMark val="none"/>
        <c:tickLblPos val="nextTo"/>
        <c:txPr>
          <a:bodyPr/>
          <a:lstStyle/>
          <a:p>
            <a:pPr>
              <a:defRPr sz="1200" b="1"/>
            </a:pPr>
            <a:endParaRPr lang="lt-LT"/>
          </a:p>
        </c:txPr>
        <c:crossAx val="82274560"/>
        <c:crosses val="autoZero"/>
        <c:auto val="1"/>
        <c:lblAlgn val="ctr"/>
        <c:lblOffset val="100"/>
        <c:noMultiLvlLbl val="0"/>
      </c:catAx>
      <c:valAx>
        <c:axId val="82274560"/>
        <c:scaling>
          <c:orientation val="minMax"/>
        </c:scaling>
        <c:delete val="1"/>
        <c:axPos val="l"/>
        <c:numFmt formatCode="General" sourceLinked="1"/>
        <c:majorTickMark val="out"/>
        <c:minorTickMark val="none"/>
        <c:tickLblPos val="nextTo"/>
        <c:crossAx val="11931340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dirty="0" smtClean="0"/>
              <a:t>Raktiniai</a:t>
            </a:r>
            <a:r>
              <a:rPr lang="lt-LT" baseline="0" dirty="0" smtClean="0"/>
              <a:t> žodžiai</a:t>
            </a:r>
            <a:endParaRPr lang="en-US" dirty="0"/>
          </a:p>
        </c:rich>
      </c:tx>
      <c:layout>
        <c:manualLayout>
          <c:xMode val="edge"/>
          <c:yMode val="edge"/>
          <c:x val="0.35455509607500624"/>
          <c:y val="3.403617921595456E-2"/>
        </c:manualLayout>
      </c:layout>
      <c:overlay val="0"/>
    </c:title>
    <c:autoTitleDeleted val="0"/>
    <c:plotArea>
      <c:layout/>
      <c:barChart>
        <c:barDir val="bar"/>
        <c:grouping val="clustered"/>
        <c:varyColors val="0"/>
        <c:ser>
          <c:idx val="0"/>
          <c:order val="0"/>
          <c:tx>
            <c:strRef>
              <c:f>Lapas1!$B$1</c:f>
              <c:strCache>
                <c:ptCount val="1"/>
                <c:pt idx="0">
                  <c:v>1 seka</c:v>
                </c:pt>
              </c:strCache>
            </c:strRef>
          </c:tx>
          <c:invertIfNegative val="0"/>
          <c:dPt>
            <c:idx val="0"/>
            <c:invertIfNegative val="0"/>
            <c:bubble3D val="0"/>
            <c:spPr>
              <a:solidFill>
                <a:schemeClr val="accent2">
                  <a:lumMod val="40000"/>
                  <a:lumOff val="60000"/>
                </a:schemeClr>
              </a:solidFill>
            </c:spPr>
          </c:dPt>
          <c:dPt>
            <c:idx val="1"/>
            <c:invertIfNegative val="0"/>
            <c:bubble3D val="0"/>
            <c:spPr>
              <a:solidFill>
                <a:srgbClr val="00B0F0"/>
              </a:solidFill>
            </c:spPr>
          </c:dPt>
          <c:dPt>
            <c:idx val="2"/>
            <c:invertIfNegative val="0"/>
            <c:bubble3D val="0"/>
            <c:spPr>
              <a:solidFill>
                <a:schemeClr val="tx1">
                  <a:lumMod val="85000"/>
                  <a:lumOff val="15000"/>
                </a:schemeClr>
              </a:solidFill>
            </c:spPr>
          </c:dPt>
          <c:dPt>
            <c:idx val="3"/>
            <c:invertIfNegative val="0"/>
            <c:bubble3D val="0"/>
            <c:spPr>
              <a:solidFill>
                <a:srgbClr val="92D050"/>
              </a:solidFill>
            </c:spPr>
          </c:dPt>
          <c:dLbls>
            <c:txPr>
              <a:bodyPr/>
              <a:lstStyle/>
              <a:p>
                <a:pPr>
                  <a:defRPr sz="2400"/>
                </a:pPr>
                <a:endParaRPr lang="lt-LT"/>
              </a:p>
            </c:txPr>
            <c:showLegendKey val="0"/>
            <c:showVal val="1"/>
            <c:showCatName val="0"/>
            <c:showSerName val="0"/>
            <c:showPercent val="0"/>
            <c:showBubbleSize val="0"/>
            <c:showLeaderLines val="0"/>
          </c:dLbls>
          <c:cat>
            <c:strRef>
              <c:f>Lapas1!$A$2:$A$5</c:f>
              <c:strCache>
                <c:ptCount val="4"/>
                <c:pt idx="0">
                  <c:v>Diferencijavimas, inidividualizavimas, suasmenininims</c:v>
                </c:pt>
                <c:pt idx="1">
                  <c:v>Ugdymosi integralumas</c:v>
                </c:pt>
                <c:pt idx="2">
                  <c:v>Įvairovė</c:v>
                </c:pt>
                <c:pt idx="3">
                  <c:v>Klasės valdymas</c:v>
                </c:pt>
              </c:strCache>
            </c:strRef>
          </c:cat>
          <c:val>
            <c:numRef>
              <c:f>Lapas1!$B$2:$B$5</c:f>
              <c:numCache>
                <c:formatCode>General</c:formatCode>
                <c:ptCount val="4"/>
                <c:pt idx="0">
                  <c:v>2.6</c:v>
                </c:pt>
                <c:pt idx="1">
                  <c:v>2.6</c:v>
                </c:pt>
                <c:pt idx="2">
                  <c:v>2.7</c:v>
                </c:pt>
                <c:pt idx="3">
                  <c:v>2.8</c:v>
                </c:pt>
              </c:numCache>
            </c:numRef>
          </c:val>
        </c:ser>
        <c:dLbls>
          <c:showLegendKey val="0"/>
          <c:showVal val="0"/>
          <c:showCatName val="0"/>
          <c:showSerName val="0"/>
          <c:showPercent val="0"/>
          <c:showBubbleSize val="0"/>
        </c:dLbls>
        <c:gapWidth val="150"/>
        <c:axId val="43872768"/>
        <c:axId val="121432320"/>
      </c:barChart>
      <c:catAx>
        <c:axId val="43872768"/>
        <c:scaling>
          <c:orientation val="minMax"/>
        </c:scaling>
        <c:delete val="0"/>
        <c:axPos val="l"/>
        <c:majorTickMark val="out"/>
        <c:minorTickMark val="none"/>
        <c:tickLblPos val="nextTo"/>
        <c:crossAx val="121432320"/>
        <c:crosses val="autoZero"/>
        <c:auto val="1"/>
        <c:lblAlgn val="ctr"/>
        <c:lblOffset val="100"/>
        <c:noMultiLvlLbl val="0"/>
      </c:catAx>
      <c:valAx>
        <c:axId val="121432320"/>
        <c:scaling>
          <c:orientation val="minMax"/>
        </c:scaling>
        <c:delete val="0"/>
        <c:axPos val="b"/>
        <c:majorGridlines/>
        <c:numFmt formatCode="General" sourceLinked="1"/>
        <c:majorTickMark val="out"/>
        <c:minorTickMark val="none"/>
        <c:tickLblPos val="nextTo"/>
        <c:crossAx val="43872768"/>
        <c:crosses val="autoZero"/>
        <c:crossBetween val="between"/>
      </c:valAx>
    </c:plotArea>
    <c:plotVisOnly val="1"/>
    <c:dispBlanksAs val="gap"/>
    <c:showDLblsOverMax val="0"/>
  </c:chart>
  <c:spPr>
    <a:solidFill>
      <a:schemeClr val="accent1"/>
    </a:solidFill>
  </c:spPr>
  <c:txPr>
    <a:bodyPr/>
    <a:lstStyle/>
    <a:p>
      <a:pPr>
        <a:defRPr sz="1800"/>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2400">
                <a:solidFill>
                  <a:srgbClr val="7030A0"/>
                </a:solidFill>
              </a:defRPr>
            </a:pPr>
            <a:r>
              <a:rPr lang="lt-LT" sz="2400">
                <a:solidFill>
                  <a:srgbClr val="7030A0"/>
                </a:solidFill>
              </a:rPr>
              <a:t>Mokymosi būdo lygmenyje</a:t>
            </a:r>
          </a:p>
        </c:rich>
      </c:tx>
      <c:layout>
        <c:manualLayout>
          <c:xMode val="edge"/>
          <c:yMode val="edge"/>
          <c:x val="0.30900746734720952"/>
          <c:y val="2.9394882050142578E-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1301333293064525"/>
          <c:y val="8.9766260538952478E-4"/>
          <c:w val="0.85474631729160622"/>
          <c:h val="0.56261669228110456"/>
        </c:manualLayout>
      </c:layout>
      <c:bar3DChart>
        <c:barDir val="col"/>
        <c:grouping val="clustered"/>
        <c:varyColors val="0"/>
        <c:ser>
          <c:idx val="0"/>
          <c:order val="0"/>
          <c:invertIfNegative val="0"/>
          <c:dLbls>
            <c:dLbl>
              <c:idx val="0"/>
              <c:layout/>
              <c:tx>
                <c:rich>
                  <a:bodyPr/>
                  <a:lstStyle/>
                  <a:p>
                    <a:r>
                      <a:rPr lang="lt-LT" sz="1600" b="1"/>
                      <a:t>14,3</a:t>
                    </a:r>
                    <a:r>
                      <a:rPr lang="lt-LT" sz="1600" b="1">
                        <a:sym typeface="Symbol"/>
                      </a:rPr>
                      <a:t></a:t>
                    </a:r>
                    <a:endParaRPr lang="en-US"/>
                  </a:p>
                </c:rich>
              </c:tx>
              <c:showLegendKey val="0"/>
              <c:showVal val="1"/>
              <c:showCatName val="0"/>
              <c:showSerName val="0"/>
              <c:showPercent val="0"/>
              <c:showBubbleSize val="0"/>
            </c:dLbl>
            <c:dLbl>
              <c:idx val="1"/>
              <c:layout/>
              <c:tx>
                <c:rich>
                  <a:bodyPr/>
                  <a:lstStyle/>
                  <a:p>
                    <a:r>
                      <a:rPr lang="lt-LT" sz="1600" b="1"/>
                      <a:t>14,3</a:t>
                    </a:r>
                    <a:r>
                      <a:rPr lang="lt-LT" sz="1600" b="1">
                        <a:sym typeface="Symbol"/>
                      </a:rPr>
                      <a:t></a:t>
                    </a:r>
                    <a:endParaRPr lang="en-US"/>
                  </a:p>
                </c:rich>
              </c:tx>
              <c:showLegendKey val="0"/>
              <c:showVal val="1"/>
              <c:showCatName val="0"/>
              <c:showSerName val="0"/>
              <c:showPercent val="0"/>
              <c:showBubbleSize val="0"/>
            </c:dLbl>
            <c:dLbl>
              <c:idx val="2"/>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3"/>
              <c:layout/>
              <c:tx>
                <c:rich>
                  <a:bodyPr/>
                  <a:lstStyle/>
                  <a:p>
                    <a:r>
                      <a:rPr lang="lt-LT" sz="1600" b="1"/>
                      <a:t>7,1</a:t>
                    </a:r>
                    <a:r>
                      <a:rPr lang="lt-LT" sz="1600" b="1">
                        <a:sym typeface="Symbol"/>
                      </a:rPr>
                      <a:t></a:t>
                    </a:r>
                    <a:endParaRPr lang="en-US"/>
                  </a:p>
                </c:rich>
              </c:tx>
              <c:showLegendKey val="0"/>
              <c:showVal val="1"/>
              <c:showCatName val="0"/>
              <c:showSerName val="0"/>
              <c:showPercent val="0"/>
              <c:showBubbleSize val="0"/>
            </c:dLbl>
            <c:dLbl>
              <c:idx val="4"/>
              <c:layout/>
              <c:tx>
                <c:rich>
                  <a:bodyPr/>
                  <a:lstStyle/>
                  <a:p>
                    <a:r>
                      <a:rPr lang="lt-LT" sz="1600" b="1"/>
                      <a:t>14,3</a:t>
                    </a:r>
                    <a:r>
                      <a:rPr lang="lt-LT" sz="1600" b="1">
                        <a:sym typeface="Symbol"/>
                      </a:rPr>
                      <a:t></a:t>
                    </a:r>
                    <a:endParaRPr lang="en-US"/>
                  </a:p>
                </c:rich>
              </c:tx>
              <c:showLegendKey val="0"/>
              <c:showVal val="1"/>
              <c:showCatName val="0"/>
              <c:showSerName val="0"/>
              <c:showPercent val="0"/>
              <c:showBubbleSize val="0"/>
            </c:dLbl>
            <c:dLbl>
              <c:idx val="5"/>
              <c:layout/>
              <c:tx>
                <c:rich>
                  <a:bodyPr/>
                  <a:lstStyle/>
                  <a:p>
                    <a:r>
                      <a:rPr lang="lt-LT" sz="1600" b="1" dirty="0" smtClean="0"/>
                      <a:t>42,9</a:t>
                    </a:r>
                    <a:r>
                      <a:rPr lang="lt-LT" sz="1600" b="1" dirty="0" smtClean="0">
                        <a:sym typeface="Symbol"/>
                      </a:rPr>
                      <a:t></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'[Microsoft PowerPoint diagrama]Lapas1'!$A$1:$A$6</c:f>
              <c:strCache>
                <c:ptCount val="6"/>
                <c:pt idx="0">
                  <c:v>Darbas grupėse pagal pomėgius</c:v>
                </c:pt>
                <c:pt idx="1">
                  <c:v>Vaizdinių priemonių naudojimas</c:v>
                </c:pt>
                <c:pt idx="2">
                  <c:v>Eksperimento metodas</c:v>
                </c:pt>
                <c:pt idx="3">
                  <c:v>Darbas grupėse pagal amžių</c:v>
                </c:pt>
                <c:pt idx="4">
                  <c:v>Darbas grupėse pagal individualius gebėjimus</c:v>
                </c:pt>
                <c:pt idx="5">
                  <c:v>Neatsakė </c:v>
                </c:pt>
              </c:strCache>
            </c:strRef>
          </c:cat>
          <c:val>
            <c:numRef>
              <c:f>'[Microsoft PowerPoint diagrama]Lapas1'!$B$1:$B$6</c:f>
              <c:numCache>
                <c:formatCode>General</c:formatCode>
                <c:ptCount val="6"/>
                <c:pt idx="0">
                  <c:v>2</c:v>
                </c:pt>
                <c:pt idx="1">
                  <c:v>2</c:v>
                </c:pt>
                <c:pt idx="2">
                  <c:v>1</c:v>
                </c:pt>
                <c:pt idx="3">
                  <c:v>1</c:v>
                </c:pt>
                <c:pt idx="4">
                  <c:v>2</c:v>
                </c:pt>
                <c:pt idx="5">
                  <c:v>6</c:v>
                </c:pt>
              </c:numCache>
            </c:numRef>
          </c:val>
        </c:ser>
        <c:dLbls>
          <c:showLegendKey val="0"/>
          <c:showVal val="1"/>
          <c:showCatName val="0"/>
          <c:showSerName val="0"/>
          <c:showPercent val="0"/>
          <c:showBubbleSize val="0"/>
        </c:dLbls>
        <c:gapWidth val="150"/>
        <c:shape val="box"/>
        <c:axId val="119315968"/>
        <c:axId val="82277440"/>
        <c:axId val="0"/>
      </c:bar3DChart>
      <c:catAx>
        <c:axId val="119315968"/>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82277440"/>
        <c:crosses val="autoZero"/>
        <c:auto val="1"/>
        <c:lblAlgn val="ctr"/>
        <c:lblOffset val="100"/>
        <c:noMultiLvlLbl val="0"/>
      </c:catAx>
      <c:valAx>
        <c:axId val="82277440"/>
        <c:scaling>
          <c:orientation val="minMax"/>
        </c:scaling>
        <c:delete val="1"/>
        <c:axPos val="l"/>
        <c:numFmt formatCode="General" sourceLinked="1"/>
        <c:majorTickMark val="out"/>
        <c:minorTickMark val="none"/>
        <c:tickLblPos val="nextTo"/>
        <c:crossAx val="119315968"/>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sz="2400">
                <a:solidFill>
                  <a:srgbClr val="7030A0"/>
                </a:solidFill>
                <a:latin typeface="Times New Roman" panose="02020603050405020304" pitchFamily="18" charset="0"/>
                <a:cs typeface="Times New Roman" panose="02020603050405020304" pitchFamily="18" charset="0"/>
              </a:defRPr>
            </a:pPr>
            <a:r>
              <a:rPr lang="lt-LT" sz="2400">
                <a:solidFill>
                  <a:srgbClr val="7030A0"/>
                </a:solidFill>
                <a:latin typeface="Times New Roman" panose="02020603050405020304" pitchFamily="18" charset="0"/>
                <a:cs typeface="Times New Roman" panose="02020603050405020304" pitchFamily="18" charset="0"/>
              </a:rPr>
              <a:t>Tempo lygmenyje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1"/>
              <c:layout/>
              <c:tx>
                <c:rich>
                  <a:bodyPr/>
                  <a:lstStyle/>
                  <a:p>
                    <a:r>
                      <a:rPr lang="lt-LT" sz="1600" b="1">
                        <a:latin typeface="Times New Roman" panose="02020603050405020304" pitchFamily="18" charset="0"/>
                        <a:cs typeface="Times New Roman" panose="02020603050405020304" pitchFamily="18" charset="0"/>
                      </a:rPr>
                      <a:t>28,6</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2"/>
              <c:layout/>
              <c:tx>
                <c:rich>
                  <a:bodyPr/>
                  <a:lstStyle/>
                  <a:p>
                    <a:r>
                      <a:rPr lang="en-US" sz="1600" b="1">
                        <a:latin typeface="Times New Roman" panose="02020603050405020304" pitchFamily="18" charset="0"/>
                        <a:cs typeface="Times New Roman" panose="02020603050405020304" pitchFamily="18" charset="0"/>
                      </a:rPr>
                      <a:t>28</a:t>
                    </a:r>
                    <a:r>
                      <a:rPr lang="lt-LT" sz="1600" b="1">
                        <a:latin typeface="Times New Roman" panose="02020603050405020304" pitchFamily="18" charset="0"/>
                        <a:cs typeface="Times New Roman" panose="02020603050405020304" pitchFamily="18" charset="0"/>
                      </a:rPr>
                      <a:t>,6</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3"/>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Lapas1!$A$1:$A$4</c:f>
              <c:strCache>
                <c:ptCount val="4"/>
                <c:pt idx="0">
                  <c:v>Papildomos užduotys</c:v>
                </c:pt>
                <c:pt idx="1">
                  <c:v>Naudojant laiko matavimo priemones</c:v>
                </c:pt>
                <c:pt idx="2">
                  <c:v>Darbas grupėse pagal gebėjimus</c:v>
                </c:pt>
                <c:pt idx="3">
                  <c:v>Neatsakė</c:v>
                </c:pt>
              </c:strCache>
            </c:strRef>
          </c:cat>
          <c:val>
            <c:numRef>
              <c:f>Lapas1!$B$1:$B$4</c:f>
              <c:numCache>
                <c:formatCode>General</c:formatCode>
                <c:ptCount val="4"/>
                <c:pt idx="0">
                  <c:v>3</c:v>
                </c:pt>
                <c:pt idx="1">
                  <c:v>4</c:v>
                </c:pt>
                <c:pt idx="2">
                  <c:v>4</c:v>
                </c:pt>
                <c:pt idx="3">
                  <c:v>3</c:v>
                </c:pt>
              </c:numCache>
            </c:numRef>
          </c:val>
        </c:ser>
        <c:dLbls>
          <c:showLegendKey val="0"/>
          <c:showVal val="1"/>
          <c:showCatName val="0"/>
          <c:showSerName val="0"/>
          <c:showPercent val="0"/>
          <c:showBubbleSize val="0"/>
        </c:dLbls>
        <c:gapWidth val="150"/>
        <c:shape val="box"/>
        <c:axId val="123855360"/>
        <c:axId val="72999488"/>
        <c:axId val="0"/>
      </c:bar3DChart>
      <c:catAx>
        <c:axId val="123855360"/>
        <c:scaling>
          <c:orientation val="minMax"/>
        </c:scaling>
        <c:delete val="0"/>
        <c:axPos val="b"/>
        <c:majorTickMark val="none"/>
        <c:minorTickMark val="none"/>
        <c:tickLblPos val="nextTo"/>
        <c:txPr>
          <a:bodyPr/>
          <a:lstStyle/>
          <a:p>
            <a:pPr>
              <a:defRPr sz="1600" b="1"/>
            </a:pPr>
            <a:endParaRPr lang="lt-LT"/>
          </a:p>
        </c:txPr>
        <c:crossAx val="72999488"/>
        <c:crosses val="autoZero"/>
        <c:auto val="1"/>
        <c:lblAlgn val="ctr"/>
        <c:lblOffset val="100"/>
        <c:noMultiLvlLbl val="0"/>
      </c:catAx>
      <c:valAx>
        <c:axId val="72999488"/>
        <c:scaling>
          <c:orientation val="minMax"/>
        </c:scaling>
        <c:delete val="1"/>
        <c:axPos val="l"/>
        <c:numFmt formatCode="General" sourceLinked="1"/>
        <c:majorTickMark val="out"/>
        <c:minorTickMark val="none"/>
        <c:tickLblPos val="nextTo"/>
        <c:crossAx val="123855360"/>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sz="2400">
                <a:solidFill>
                  <a:srgbClr val="7030A0"/>
                </a:solidFill>
              </a:defRPr>
            </a:pPr>
            <a:r>
              <a:rPr lang="lt-LT" sz="2400">
                <a:solidFill>
                  <a:srgbClr val="7030A0"/>
                </a:solidFill>
              </a:rPr>
              <a:t>Vaiko ugdymosi galimybių lygmenyje</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3.0122733276549518E-2"/>
          <c:y val="0.11888893658280393"/>
          <c:w val="0.96987726672345043"/>
          <c:h val="0.65128495823696353"/>
        </c:manualLayout>
      </c:layout>
      <c:bar3DChart>
        <c:barDir val="col"/>
        <c:grouping val="clustered"/>
        <c:varyColors val="0"/>
        <c:ser>
          <c:idx val="0"/>
          <c:order val="0"/>
          <c:invertIfNegative val="0"/>
          <c:dLbls>
            <c:dLbl>
              <c:idx val="0"/>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1"/>
              <c:layout/>
              <c:tx>
                <c:rich>
                  <a:bodyPr/>
                  <a:lstStyle/>
                  <a:p>
                    <a:r>
                      <a:rPr lang="lt-LT" sz="1600" b="1">
                        <a:latin typeface="Times New Roman" panose="02020603050405020304" pitchFamily="18" charset="0"/>
                        <a:cs typeface="Times New Roman" panose="02020603050405020304" pitchFamily="18" charset="0"/>
                      </a:rPr>
                      <a:t>7,1</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2"/>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3"/>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4"/>
              <c:layout/>
              <c:tx>
                <c:rich>
                  <a:bodyPr/>
                  <a:lstStyle/>
                  <a:p>
                    <a:r>
                      <a:rPr lang="lt-LT" sz="1600" b="1">
                        <a:latin typeface="Times New Roman" panose="02020603050405020304" pitchFamily="18" charset="0"/>
                        <a:cs typeface="Times New Roman" panose="02020603050405020304" pitchFamily="18" charset="0"/>
                      </a:rPr>
                      <a:t>28,6</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Lapas1!$A$1:$A$5</c:f>
              <c:strCache>
                <c:ptCount val="5"/>
                <c:pt idx="0">
                  <c:v>Žaidybinis metodas</c:v>
                </c:pt>
                <c:pt idx="1">
                  <c:v>Mėgdžiojimo metodas</c:v>
                </c:pt>
                <c:pt idx="2">
                  <c:v>Pagalbos vienas kitam metodas</c:v>
                </c:pt>
                <c:pt idx="3">
                  <c:v>Papildomos užduotys gabiems vaikams</c:v>
                </c:pt>
                <c:pt idx="4">
                  <c:v>Neatsakė</c:v>
                </c:pt>
              </c:strCache>
            </c:strRef>
          </c:cat>
          <c:val>
            <c:numRef>
              <c:f>Lapas1!$B$1:$B$5</c:f>
              <c:numCache>
                <c:formatCode>General</c:formatCode>
                <c:ptCount val="5"/>
                <c:pt idx="0">
                  <c:v>3</c:v>
                </c:pt>
                <c:pt idx="1">
                  <c:v>1</c:v>
                </c:pt>
                <c:pt idx="2">
                  <c:v>3</c:v>
                </c:pt>
                <c:pt idx="3">
                  <c:v>3</c:v>
                </c:pt>
                <c:pt idx="4">
                  <c:v>4</c:v>
                </c:pt>
              </c:numCache>
            </c:numRef>
          </c:val>
        </c:ser>
        <c:dLbls>
          <c:showLegendKey val="0"/>
          <c:showVal val="1"/>
          <c:showCatName val="0"/>
          <c:showSerName val="0"/>
          <c:showPercent val="0"/>
          <c:showBubbleSize val="0"/>
        </c:dLbls>
        <c:gapWidth val="150"/>
        <c:shape val="box"/>
        <c:axId val="30417408"/>
        <c:axId val="73001792"/>
        <c:axId val="0"/>
      </c:bar3DChart>
      <c:catAx>
        <c:axId val="30417408"/>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73001792"/>
        <c:crosses val="autoZero"/>
        <c:auto val="1"/>
        <c:lblAlgn val="ctr"/>
        <c:lblOffset val="100"/>
        <c:noMultiLvlLbl val="0"/>
      </c:catAx>
      <c:valAx>
        <c:axId val="73001792"/>
        <c:scaling>
          <c:orientation val="minMax"/>
        </c:scaling>
        <c:delete val="1"/>
        <c:axPos val="l"/>
        <c:numFmt formatCode="General" sourceLinked="1"/>
        <c:majorTickMark val="out"/>
        <c:minorTickMark val="none"/>
        <c:tickLblPos val="nextTo"/>
        <c:crossAx val="30417408"/>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24"/>
    </mc:Choice>
    <mc:Fallback>
      <c:style val="24"/>
    </mc:Fallback>
  </mc:AlternateContent>
  <c:chart>
    <c:title>
      <c:tx>
        <c:rich>
          <a:bodyPr/>
          <a:lstStyle/>
          <a:p>
            <a:pPr>
              <a:defRPr sz="2400">
                <a:solidFill>
                  <a:srgbClr val="7030A0"/>
                </a:solidFill>
              </a:defRPr>
            </a:pPr>
            <a:r>
              <a:rPr lang="lt-LT" sz="2400">
                <a:solidFill>
                  <a:srgbClr val="7030A0"/>
                </a:solidFill>
              </a:rPr>
              <a:t>Temos lygmenyje</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6.832770696071272E-2"/>
          <c:y val="8.4521952382574345E-2"/>
          <c:w val="0.93167229303928734"/>
          <c:h val="0.69141819090114331"/>
        </c:manualLayout>
      </c:layout>
      <c:bar3DChart>
        <c:barDir val="col"/>
        <c:grouping val="clustered"/>
        <c:varyColors val="0"/>
        <c:ser>
          <c:idx val="0"/>
          <c:order val="0"/>
          <c:invertIfNegative val="0"/>
          <c:dLbls>
            <c:dLbl>
              <c:idx val="0"/>
              <c:layout/>
              <c:tx>
                <c:rich>
                  <a:bodyPr/>
                  <a:lstStyle/>
                  <a:p>
                    <a:r>
                      <a:rPr lang="lt-LT" sz="1600"/>
                      <a:t>14,3</a:t>
                    </a:r>
                    <a:r>
                      <a:rPr lang="lt-LT" sz="1600">
                        <a:sym typeface="Symbol"/>
                      </a:rPr>
                      <a:t></a:t>
                    </a:r>
                    <a:endParaRPr lang="en-US"/>
                  </a:p>
                </c:rich>
              </c:tx>
              <c:showLegendKey val="0"/>
              <c:showVal val="1"/>
              <c:showCatName val="0"/>
              <c:showSerName val="0"/>
              <c:showPercent val="0"/>
              <c:showBubbleSize val="0"/>
              <c:separator>, </c:separator>
            </c:dLbl>
            <c:dLbl>
              <c:idx val="1"/>
              <c:layout/>
              <c:tx>
                <c:rich>
                  <a:bodyPr/>
                  <a:lstStyle/>
                  <a:p>
                    <a:r>
                      <a:rPr lang="lt-LT" sz="1600"/>
                      <a:t>14,3</a:t>
                    </a:r>
                    <a:r>
                      <a:rPr lang="lt-LT" sz="1600">
                        <a:sym typeface="Symbol"/>
                      </a:rPr>
                      <a:t></a:t>
                    </a:r>
                    <a:endParaRPr lang="en-US"/>
                  </a:p>
                </c:rich>
              </c:tx>
              <c:showLegendKey val="0"/>
              <c:showVal val="1"/>
              <c:showCatName val="0"/>
              <c:showSerName val="0"/>
              <c:showPercent val="0"/>
              <c:showBubbleSize val="0"/>
              <c:separator>, </c:separator>
            </c:dLbl>
            <c:dLbl>
              <c:idx val="2"/>
              <c:layout>
                <c:manualLayout>
                  <c:x val="4.6948348129764493E-3"/>
                  <c:y val="0"/>
                </c:manualLayout>
              </c:layout>
              <c:tx>
                <c:rich>
                  <a:bodyPr/>
                  <a:lstStyle/>
                  <a:p>
                    <a:r>
                      <a:rPr lang="lt-LT" sz="1600"/>
                      <a:t>14,3</a:t>
                    </a:r>
                    <a:r>
                      <a:rPr lang="lt-LT" sz="1600">
                        <a:sym typeface="Symbol"/>
                      </a:rPr>
                      <a:t></a:t>
                    </a:r>
                    <a:endParaRPr lang="en-US"/>
                  </a:p>
                </c:rich>
              </c:tx>
              <c:showLegendKey val="0"/>
              <c:showVal val="1"/>
              <c:showCatName val="0"/>
              <c:showSerName val="0"/>
              <c:showPercent val="0"/>
              <c:showBubbleSize val="0"/>
              <c:separator>, </c:separator>
            </c:dLbl>
            <c:dLbl>
              <c:idx val="3"/>
              <c:layout/>
              <c:tx>
                <c:rich>
                  <a:bodyPr/>
                  <a:lstStyle/>
                  <a:p>
                    <a:r>
                      <a:rPr lang="lt-LT" sz="1600">
                        <a:sym typeface="Symbol"/>
                      </a:rPr>
                      <a:t>57,1</a:t>
                    </a:r>
                    <a:endParaRPr lang="en-US"/>
                  </a:p>
                </c:rich>
              </c:tx>
              <c:showLegendKey val="0"/>
              <c:showVal val="1"/>
              <c:showCatName val="0"/>
              <c:showSerName val="0"/>
              <c:showPercent val="0"/>
              <c:showBubbleSize val="0"/>
              <c:separator>, </c:separator>
            </c:dLbl>
            <c:txPr>
              <a:bodyPr/>
              <a:lstStyle/>
              <a:p>
                <a:pPr>
                  <a:defRPr sz="1600"/>
                </a:pPr>
                <a:endParaRPr lang="lt-LT"/>
              </a:p>
            </c:txPr>
            <c:showLegendKey val="0"/>
            <c:showVal val="1"/>
            <c:showCatName val="0"/>
            <c:showSerName val="0"/>
            <c:showPercent val="0"/>
            <c:showBubbleSize val="0"/>
            <c:separator>, </c:separator>
            <c:showLeaderLines val="0"/>
          </c:dLbls>
          <c:cat>
            <c:strRef>
              <c:f>'[Microsoft PowerPoint diagrama]Lapas1'!$A$1:$A$4</c:f>
              <c:strCache>
                <c:ptCount val="4"/>
                <c:pt idx="0">
                  <c:v>Temą atspindinčios erdvės grupėje</c:v>
                </c:pt>
                <c:pt idx="1">
                  <c:v>Demonstravimo metodas</c:v>
                </c:pt>
                <c:pt idx="2">
                  <c:v>Vaikas - temos rinkimosi iniciatorius</c:v>
                </c:pt>
                <c:pt idx="3">
                  <c:v>Neatsakė</c:v>
                </c:pt>
              </c:strCache>
            </c:strRef>
          </c:cat>
          <c:val>
            <c:numRef>
              <c:f>'[Microsoft PowerPoint diagrama]Lapas1'!$B$1:$B$4</c:f>
              <c:numCache>
                <c:formatCode>General</c:formatCode>
                <c:ptCount val="4"/>
                <c:pt idx="0">
                  <c:v>2</c:v>
                </c:pt>
                <c:pt idx="1">
                  <c:v>2</c:v>
                </c:pt>
                <c:pt idx="2">
                  <c:v>2</c:v>
                </c:pt>
                <c:pt idx="3">
                  <c:v>8</c:v>
                </c:pt>
              </c:numCache>
            </c:numRef>
          </c:val>
        </c:ser>
        <c:dLbls>
          <c:showLegendKey val="0"/>
          <c:showVal val="1"/>
          <c:showCatName val="0"/>
          <c:showSerName val="0"/>
          <c:showPercent val="0"/>
          <c:showBubbleSize val="0"/>
        </c:dLbls>
        <c:gapWidth val="150"/>
        <c:shape val="box"/>
        <c:axId val="123320832"/>
        <c:axId val="73004096"/>
        <c:axId val="0"/>
      </c:bar3DChart>
      <c:catAx>
        <c:axId val="123320832"/>
        <c:scaling>
          <c:orientation val="minMax"/>
        </c:scaling>
        <c:delete val="0"/>
        <c:axPos val="b"/>
        <c:majorTickMark val="none"/>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lt-LT"/>
          </a:p>
        </c:txPr>
        <c:crossAx val="73004096"/>
        <c:crosses val="autoZero"/>
        <c:auto val="1"/>
        <c:lblAlgn val="ctr"/>
        <c:lblOffset val="100"/>
        <c:noMultiLvlLbl val="0"/>
      </c:catAx>
      <c:valAx>
        <c:axId val="73004096"/>
        <c:scaling>
          <c:orientation val="minMax"/>
        </c:scaling>
        <c:delete val="1"/>
        <c:axPos val="l"/>
        <c:numFmt formatCode="General" sourceLinked="1"/>
        <c:majorTickMark val="out"/>
        <c:minorTickMark val="none"/>
        <c:tickLblPos val="nextTo"/>
        <c:crossAx val="123320832"/>
        <c:crosses val="autoZero"/>
        <c:crossBetween val="between"/>
      </c:valAx>
    </c:plotArea>
    <c:plotVisOnly val="1"/>
    <c:dispBlanksAs val="gap"/>
    <c:showDLblsOverMax val="0"/>
  </c:chart>
  <c:txPr>
    <a:bodyPr/>
    <a:lstStyle/>
    <a:p>
      <a:pPr>
        <a:defRPr b="1"/>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solidFill>
                  <a:srgbClr val="7030A0"/>
                </a:solidFill>
              </a:defRPr>
            </a:pPr>
            <a:r>
              <a:rPr lang="lt-LT" sz="2400">
                <a:solidFill>
                  <a:srgbClr val="7030A0"/>
                </a:solidFill>
              </a:rPr>
              <a:t>Mokymosi</a:t>
            </a:r>
            <a:r>
              <a:rPr lang="lt-LT" sz="2400" baseline="0">
                <a:solidFill>
                  <a:srgbClr val="7030A0"/>
                </a:solidFill>
              </a:rPr>
              <a:t> būdo lygmenyje</a:t>
            </a:r>
            <a:endParaRPr lang="lt-LT" sz="2400">
              <a:solidFill>
                <a:srgbClr val="7030A0"/>
              </a:solidFill>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tx>
                <c:rich>
                  <a:bodyPr/>
                  <a:lstStyle/>
                  <a:p>
                    <a:r>
                      <a:rPr lang="lt-LT" sz="1600" b="1">
                        <a:sym typeface="Symbol"/>
                      </a:rPr>
                      <a:t>35,7</a:t>
                    </a:r>
                    <a:endParaRPr lang="en-US"/>
                  </a:p>
                </c:rich>
              </c:tx>
              <c:showLegendKey val="0"/>
              <c:showVal val="1"/>
              <c:showCatName val="0"/>
              <c:showSerName val="0"/>
              <c:showPercent val="0"/>
              <c:showBubbleSize val="0"/>
            </c:dLbl>
            <c:dLbl>
              <c:idx val="1"/>
              <c:layout/>
              <c:tx>
                <c:rich>
                  <a:bodyPr/>
                  <a:lstStyle/>
                  <a:p>
                    <a:r>
                      <a:rPr lang="lt-LT" sz="1600" b="1">
                        <a:sym typeface="Symbol"/>
                      </a:rPr>
                      <a:t>28,6</a:t>
                    </a:r>
                    <a:endParaRPr lang="en-US"/>
                  </a:p>
                </c:rich>
              </c:tx>
              <c:showLegendKey val="0"/>
              <c:showVal val="1"/>
              <c:showCatName val="0"/>
              <c:showSerName val="0"/>
              <c:showPercent val="0"/>
              <c:showBubbleSize val="0"/>
            </c:dLbl>
            <c:dLbl>
              <c:idx val="2"/>
              <c:layout/>
              <c:tx>
                <c:rich>
                  <a:bodyPr/>
                  <a:lstStyle/>
                  <a:p>
                    <a:r>
                      <a:rPr lang="lt-LT" sz="1600" b="1"/>
                      <a:t>14,3</a:t>
                    </a:r>
                    <a:r>
                      <a:rPr lang="lt-LT" sz="1600" b="1">
                        <a:sym typeface="Symbol"/>
                      </a:rPr>
                      <a:t></a:t>
                    </a:r>
                    <a:endParaRPr lang="en-US"/>
                  </a:p>
                </c:rich>
              </c:tx>
              <c:showLegendKey val="0"/>
              <c:showVal val="1"/>
              <c:showCatName val="0"/>
              <c:showSerName val="0"/>
              <c:showPercent val="0"/>
              <c:showBubbleSize val="0"/>
            </c:dLbl>
            <c:dLbl>
              <c:idx val="3"/>
              <c:layout/>
              <c:tx>
                <c:rich>
                  <a:bodyPr/>
                  <a:lstStyle/>
                  <a:p>
                    <a:r>
                      <a:rPr lang="lt-LT" sz="1600" b="1">
                        <a:sym typeface="Symbol"/>
                      </a:rPr>
                      <a:t>21,4</a:t>
                    </a:r>
                    <a:endParaRPr lang="en-US"/>
                  </a:p>
                </c:rich>
              </c:tx>
              <c:showLegendKey val="0"/>
              <c:showVal val="1"/>
              <c:showCatName val="0"/>
              <c:showSerName val="0"/>
              <c:showPercent val="0"/>
              <c:showBubbleSize val="0"/>
            </c:dLbl>
            <c:txPr>
              <a:bodyPr/>
              <a:lstStyle/>
              <a:p>
                <a:pPr>
                  <a:defRPr sz="1600" b="1"/>
                </a:pPr>
                <a:endParaRPr lang="lt-LT"/>
              </a:p>
            </c:txPr>
            <c:showLegendKey val="0"/>
            <c:showVal val="1"/>
            <c:showCatName val="0"/>
            <c:showSerName val="0"/>
            <c:showPercent val="0"/>
            <c:showBubbleSize val="0"/>
            <c:showLeaderLines val="0"/>
          </c:dLbls>
          <c:cat>
            <c:strRef>
              <c:f>'[Microsoft PowerPoint diagrama]Lapas1'!$A$1:$A$4</c:f>
              <c:strCache>
                <c:ptCount val="4"/>
                <c:pt idx="0">
                  <c:v>Vizualinis metodas</c:v>
                </c:pt>
                <c:pt idx="1">
                  <c:v>Didaktinio žaidimo metodas</c:v>
                </c:pt>
                <c:pt idx="2">
                  <c:v>Vaikas - užduočių iniciatorius</c:v>
                </c:pt>
                <c:pt idx="3">
                  <c:v>Neatsakė</c:v>
                </c:pt>
              </c:strCache>
            </c:strRef>
          </c:cat>
          <c:val>
            <c:numRef>
              <c:f>'[Microsoft PowerPoint diagrama]Lapas1'!$B$1:$B$4</c:f>
              <c:numCache>
                <c:formatCode>General</c:formatCode>
                <c:ptCount val="4"/>
                <c:pt idx="0">
                  <c:v>5</c:v>
                </c:pt>
                <c:pt idx="1">
                  <c:v>4</c:v>
                </c:pt>
                <c:pt idx="2">
                  <c:v>2</c:v>
                </c:pt>
                <c:pt idx="3">
                  <c:v>3</c:v>
                </c:pt>
              </c:numCache>
            </c:numRef>
          </c:val>
        </c:ser>
        <c:dLbls>
          <c:showLegendKey val="0"/>
          <c:showVal val="1"/>
          <c:showCatName val="0"/>
          <c:showSerName val="0"/>
          <c:showPercent val="0"/>
          <c:showBubbleSize val="0"/>
        </c:dLbls>
        <c:gapWidth val="150"/>
        <c:shape val="box"/>
        <c:axId val="119314432"/>
        <c:axId val="73006400"/>
        <c:axId val="0"/>
      </c:bar3DChart>
      <c:catAx>
        <c:axId val="119314432"/>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73006400"/>
        <c:crosses val="autoZero"/>
        <c:auto val="1"/>
        <c:lblAlgn val="ctr"/>
        <c:lblOffset val="100"/>
        <c:noMultiLvlLbl val="0"/>
      </c:catAx>
      <c:valAx>
        <c:axId val="73006400"/>
        <c:scaling>
          <c:orientation val="minMax"/>
        </c:scaling>
        <c:delete val="1"/>
        <c:axPos val="l"/>
        <c:numFmt formatCode="General" sourceLinked="1"/>
        <c:majorTickMark val="out"/>
        <c:minorTickMark val="none"/>
        <c:tickLblPos val="nextTo"/>
        <c:crossAx val="11931443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2400">
                <a:solidFill>
                  <a:srgbClr val="7030A0"/>
                </a:solidFill>
              </a:defRPr>
            </a:pPr>
            <a:r>
              <a:rPr lang="lt-LT" sz="2400">
                <a:solidFill>
                  <a:srgbClr val="7030A0"/>
                </a:solidFill>
              </a:rPr>
              <a:t>Tempo lygmenyje</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8.1225234233233343E-2"/>
          <c:y val="0.11798589331289443"/>
          <c:w val="0.91877476576676664"/>
          <c:h val="0.58589110725669113"/>
        </c:manualLayout>
      </c:layout>
      <c:bar3DChart>
        <c:barDir val="col"/>
        <c:grouping val="clustered"/>
        <c:varyColors val="0"/>
        <c:ser>
          <c:idx val="0"/>
          <c:order val="0"/>
          <c:invertIfNegative val="0"/>
          <c:dLbls>
            <c:dLbl>
              <c:idx val="0"/>
              <c:layout/>
              <c:tx>
                <c:rich>
                  <a:bodyPr/>
                  <a:lstStyle/>
                  <a:p>
                    <a:r>
                      <a:rPr lang="lt-LT" sz="1600" b="1">
                        <a:latin typeface="Times New Roman" panose="02020603050405020304" pitchFamily="18" charset="0"/>
                        <a:cs typeface="Times New Roman" panose="02020603050405020304" pitchFamily="18" charset="0"/>
                      </a:rPr>
                      <a:t>14,3</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1"/>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2"/>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3"/>
              <c:layout/>
              <c:tx>
                <c:rich>
                  <a:bodyPr/>
                  <a:lstStyle/>
                  <a:p>
                    <a:r>
                      <a:rPr lang="lt-LT" sz="1600" b="1">
                        <a:latin typeface="Times New Roman" panose="02020603050405020304" pitchFamily="18" charset="0"/>
                        <a:cs typeface="Times New Roman" panose="02020603050405020304" pitchFamily="18" charset="0"/>
                      </a:rPr>
                      <a:t>7,1</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4"/>
              <c:layout/>
              <c:tx>
                <c:rich>
                  <a:bodyPr/>
                  <a:lstStyle/>
                  <a:p>
                    <a:r>
                      <a:rPr lang="lt-LT" sz="1600" b="1">
                        <a:latin typeface="Times New Roman" panose="02020603050405020304" pitchFamily="18" charset="0"/>
                        <a:cs typeface="Times New Roman" panose="02020603050405020304" pitchFamily="18" charset="0"/>
                      </a:rPr>
                      <a:t>14,3</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5"/>
              <c:layout/>
              <c:tx>
                <c:rich>
                  <a:bodyPr/>
                  <a:lstStyle/>
                  <a:p>
                    <a:r>
                      <a:rPr lang="lt-LT" sz="1600" b="1">
                        <a:latin typeface="Times New Roman" panose="02020603050405020304" pitchFamily="18" charset="0"/>
                        <a:cs typeface="Times New Roman" panose="02020603050405020304" pitchFamily="18" charset="0"/>
                      </a:rPr>
                      <a:t>21,4</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Lapas1!$A$1:$A$6</c:f>
              <c:strCache>
                <c:ptCount val="6"/>
                <c:pt idx="0">
                  <c:v>Kartojimo metodas</c:v>
                </c:pt>
                <c:pt idx="1">
                  <c:v>Papildomos užduotys gabiems vaikams</c:v>
                </c:pt>
                <c:pt idx="2">
                  <c:v>Papildomas laikas lėtesniems vaikams</c:v>
                </c:pt>
                <c:pt idx="3">
                  <c:v>Žaidybinis metodas</c:v>
                </c:pt>
                <c:pt idx="4">
                  <c:v>Individualios užduotys</c:v>
                </c:pt>
                <c:pt idx="5">
                  <c:v>Neatsakė</c:v>
                </c:pt>
              </c:strCache>
            </c:strRef>
          </c:cat>
          <c:val>
            <c:numRef>
              <c:f>Lapas1!$B$1:$B$6</c:f>
              <c:numCache>
                <c:formatCode>General</c:formatCode>
                <c:ptCount val="6"/>
                <c:pt idx="0">
                  <c:v>2</c:v>
                </c:pt>
                <c:pt idx="1">
                  <c:v>3</c:v>
                </c:pt>
                <c:pt idx="2">
                  <c:v>3</c:v>
                </c:pt>
                <c:pt idx="3">
                  <c:v>1</c:v>
                </c:pt>
                <c:pt idx="4">
                  <c:v>2</c:v>
                </c:pt>
                <c:pt idx="5">
                  <c:v>3</c:v>
                </c:pt>
              </c:numCache>
            </c:numRef>
          </c:val>
        </c:ser>
        <c:dLbls>
          <c:showLegendKey val="0"/>
          <c:showVal val="1"/>
          <c:showCatName val="0"/>
          <c:showSerName val="0"/>
          <c:showPercent val="0"/>
          <c:showBubbleSize val="0"/>
        </c:dLbls>
        <c:gapWidth val="150"/>
        <c:shape val="box"/>
        <c:axId val="123347968"/>
        <c:axId val="32515776"/>
        <c:axId val="0"/>
      </c:bar3DChart>
      <c:catAx>
        <c:axId val="123347968"/>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32515776"/>
        <c:crosses val="autoZero"/>
        <c:auto val="1"/>
        <c:lblAlgn val="ctr"/>
        <c:lblOffset val="100"/>
        <c:noMultiLvlLbl val="0"/>
      </c:catAx>
      <c:valAx>
        <c:axId val="32515776"/>
        <c:scaling>
          <c:orientation val="minMax"/>
        </c:scaling>
        <c:delete val="1"/>
        <c:axPos val="l"/>
        <c:numFmt formatCode="General" sourceLinked="1"/>
        <c:majorTickMark val="out"/>
        <c:minorTickMark val="none"/>
        <c:tickLblPos val="nextTo"/>
        <c:crossAx val="123347968"/>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2400">
                <a:solidFill>
                  <a:srgbClr val="7030A0"/>
                </a:solidFill>
              </a:defRPr>
            </a:pPr>
            <a:r>
              <a:rPr lang="lt-LT" sz="2400" dirty="0">
                <a:solidFill>
                  <a:srgbClr val="7030A0"/>
                </a:solidFill>
              </a:rPr>
              <a:t>Vaiko </a:t>
            </a:r>
            <a:r>
              <a:rPr lang="lt-LT" sz="2400" dirty="0" err="1">
                <a:solidFill>
                  <a:srgbClr val="7030A0"/>
                </a:solidFill>
              </a:rPr>
              <a:t>ugdymo(si</a:t>
            </a:r>
            <a:r>
              <a:rPr lang="lt-LT" sz="2400" dirty="0">
                <a:solidFill>
                  <a:srgbClr val="7030A0"/>
                </a:solidFill>
              </a:rPr>
              <a:t>) galimybių lygmenyje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tx>
                <c:rich>
                  <a:bodyPr/>
                  <a:lstStyle/>
                  <a:p>
                    <a:r>
                      <a:rPr lang="lt-LT" sz="1600" b="1">
                        <a:latin typeface="Times New Roman" panose="02020603050405020304" pitchFamily="18" charset="0"/>
                        <a:cs typeface="Times New Roman" panose="02020603050405020304" pitchFamily="18" charset="0"/>
                      </a:rPr>
                      <a:t>14,3</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1"/>
              <c:layout/>
              <c:tx>
                <c:rich>
                  <a:bodyPr/>
                  <a:lstStyle/>
                  <a:p>
                    <a:r>
                      <a:rPr lang="lt-LT" sz="1600" b="1" dirty="0" smtClean="0">
                        <a:latin typeface="Times New Roman" panose="02020603050405020304" pitchFamily="18" charset="0"/>
                        <a:cs typeface="Times New Roman" panose="02020603050405020304" pitchFamily="18" charset="0"/>
                      </a:rPr>
                      <a:t>28,6</a:t>
                    </a:r>
                    <a:r>
                      <a:rPr lang="lt-LT" sz="1600" b="1" dirty="0" smtClean="0">
                        <a:latin typeface="Times New Roman" panose="02020603050405020304" pitchFamily="18" charset="0"/>
                        <a:cs typeface="Times New Roman" panose="02020603050405020304" pitchFamily="18" charset="0"/>
                        <a:sym typeface="Symbol"/>
                      </a:rPr>
                      <a:t></a:t>
                    </a:r>
                    <a:endParaRPr lang="en-US" dirty="0"/>
                  </a:p>
                </c:rich>
              </c:tx>
              <c:showLegendKey val="0"/>
              <c:showVal val="1"/>
              <c:showCatName val="0"/>
              <c:showSerName val="0"/>
              <c:showPercent val="0"/>
              <c:showBubbleSize val="0"/>
            </c:dLbl>
            <c:dLbl>
              <c:idx val="2"/>
              <c:layout/>
              <c:tx>
                <c:rich>
                  <a:bodyPr/>
                  <a:lstStyle/>
                  <a:p>
                    <a:r>
                      <a:rPr lang="lt-LT" sz="1600" b="1">
                        <a:latin typeface="Times New Roman" panose="02020603050405020304" pitchFamily="18" charset="0"/>
                        <a:cs typeface="Times New Roman" panose="02020603050405020304" pitchFamily="18" charset="0"/>
                      </a:rPr>
                      <a:t>14,3</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3"/>
              <c:layout/>
              <c:tx>
                <c:rich>
                  <a:bodyPr/>
                  <a:lstStyle/>
                  <a:p>
                    <a:r>
                      <a:rPr lang="lt-LT" sz="1600" b="1">
                        <a:latin typeface="Times New Roman" panose="02020603050405020304" pitchFamily="18" charset="0"/>
                        <a:cs typeface="Times New Roman" panose="02020603050405020304" pitchFamily="18" charset="0"/>
                      </a:rPr>
                      <a:t>14,3</a:t>
                    </a:r>
                    <a:r>
                      <a:rPr lang="lt-LT" sz="1600" b="1">
                        <a:latin typeface="Times New Roman" panose="02020603050405020304" pitchFamily="18" charset="0"/>
                        <a:cs typeface="Times New Roman" panose="02020603050405020304" pitchFamily="18" charset="0"/>
                        <a:sym typeface="Symbol"/>
                      </a:rPr>
                      <a:t></a:t>
                    </a:r>
                    <a:endParaRPr lang="en-US"/>
                  </a:p>
                </c:rich>
              </c:tx>
              <c:showLegendKey val="0"/>
              <c:showVal val="1"/>
              <c:showCatName val="0"/>
              <c:showSerName val="0"/>
              <c:showPercent val="0"/>
              <c:showBubbleSize val="0"/>
            </c:dLbl>
            <c:dLbl>
              <c:idx val="4"/>
              <c:layout/>
              <c:tx>
                <c:rich>
                  <a:bodyPr/>
                  <a:lstStyle/>
                  <a:p>
                    <a:r>
                      <a:rPr lang="lt-LT" sz="1600" b="1" dirty="0" smtClean="0">
                        <a:latin typeface="Times New Roman" panose="02020603050405020304" pitchFamily="18" charset="0"/>
                        <a:cs typeface="Times New Roman" panose="02020603050405020304" pitchFamily="18" charset="0"/>
                        <a:sym typeface="Symbol"/>
                      </a:rPr>
                      <a:t>28,6</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Lapas1!$A$1:$A$5</c:f>
              <c:strCache>
                <c:ptCount val="5"/>
                <c:pt idx="0">
                  <c:v>Savarankiškos veiklos metodas</c:v>
                </c:pt>
                <c:pt idx="1">
                  <c:v>Vaiko ir pedagogo bendrų veiksmų metodas</c:v>
                </c:pt>
                <c:pt idx="2">
                  <c:v>Demonstravimo metodas</c:v>
                </c:pt>
                <c:pt idx="3">
                  <c:v>Vaikas - veiklos organizatorius</c:v>
                </c:pt>
                <c:pt idx="4">
                  <c:v>Neatsakė</c:v>
                </c:pt>
              </c:strCache>
            </c:strRef>
          </c:cat>
          <c:val>
            <c:numRef>
              <c:f>Lapas1!$B$1:$B$5</c:f>
              <c:numCache>
                <c:formatCode>General</c:formatCode>
                <c:ptCount val="5"/>
                <c:pt idx="0">
                  <c:v>2</c:v>
                </c:pt>
                <c:pt idx="1">
                  <c:v>4</c:v>
                </c:pt>
                <c:pt idx="2">
                  <c:v>2</c:v>
                </c:pt>
                <c:pt idx="3">
                  <c:v>2</c:v>
                </c:pt>
                <c:pt idx="4">
                  <c:v>4</c:v>
                </c:pt>
              </c:numCache>
            </c:numRef>
          </c:val>
        </c:ser>
        <c:dLbls>
          <c:showLegendKey val="0"/>
          <c:showVal val="1"/>
          <c:showCatName val="0"/>
          <c:showSerName val="0"/>
          <c:showPercent val="0"/>
          <c:showBubbleSize val="0"/>
        </c:dLbls>
        <c:gapWidth val="150"/>
        <c:shape val="box"/>
        <c:axId val="32685568"/>
        <c:axId val="82278016"/>
        <c:axId val="0"/>
      </c:bar3DChart>
      <c:catAx>
        <c:axId val="32685568"/>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82278016"/>
        <c:crosses val="autoZero"/>
        <c:auto val="1"/>
        <c:lblAlgn val="ctr"/>
        <c:lblOffset val="100"/>
        <c:noMultiLvlLbl val="0"/>
      </c:catAx>
      <c:valAx>
        <c:axId val="82278016"/>
        <c:scaling>
          <c:orientation val="minMax"/>
        </c:scaling>
        <c:delete val="1"/>
        <c:axPos val="l"/>
        <c:numFmt formatCode="General" sourceLinked="1"/>
        <c:majorTickMark val="out"/>
        <c:minorTickMark val="none"/>
        <c:tickLblPos val="nextTo"/>
        <c:crossAx val="32685568"/>
        <c:crosses val="autoZero"/>
        <c:crossBetween val="between"/>
      </c:valAx>
    </c:plotArea>
    <c:plotVisOnly val="1"/>
    <c:dispBlanksAs val="gap"/>
    <c:showDLblsOverMax val="0"/>
  </c:chart>
  <c:txPr>
    <a:bodyPr/>
    <a:lstStyle/>
    <a:p>
      <a:pPr>
        <a:defRPr sz="1800"/>
      </a:pPr>
      <a:endParaRPr lang="lt-L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tx>
                <c:rich>
                  <a:bodyPr/>
                  <a:lstStyle/>
                  <a:p>
                    <a:r>
                      <a:rPr lang="lt-LT">
                        <a:sym typeface="Symbol"/>
                      </a:rPr>
                      <a:t>50</a:t>
                    </a:r>
                    <a:endParaRPr lang="en-US"/>
                  </a:p>
                </c:rich>
              </c:tx>
              <c:showLegendKey val="0"/>
              <c:showVal val="1"/>
              <c:showCatName val="0"/>
              <c:showSerName val="0"/>
              <c:showPercent val="0"/>
              <c:showBubbleSize val="0"/>
            </c:dLbl>
            <c:dLbl>
              <c:idx val="1"/>
              <c:layout/>
              <c:tx>
                <c:rich>
                  <a:bodyPr/>
                  <a:lstStyle/>
                  <a:p>
                    <a:r>
                      <a:rPr lang="lt-LT"/>
                      <a:t>14,3</a:t>
                    </a:r>
                    <a:r>
                      <a:rPr lang="lt-LT">
                        <a:sym typeface="Symbol"/>
                      </a:rPr>
                      <a:t></a:t>
                    </a:r>
                    <a:endParaRPr lang="en-US"/>
                  </a:p>
                </c:rich>
              </c:tx>
              <c:showLegendKey val="0"/>
              <c:showVal val="1"/>
              <c:showCatName val="0"/>
              <c:showSerName val="0"/>
              <c:showPercent val="0"/>
              <c:showBubbleSize val="0"/>
            </c:dLbl>
            <c:dLbl>
              <c:idx val="2"/>
              <c:layout/>
              <c:tx>
                <c:rich>
                  <a:bodyPr/>
                  <a:lstStyle/>
                  <a:p>
                    <a:r>
                      <a:rPr lang="lt-LT"/>
                      <a:t>14,3</a:t>
                    </a:r>
                    <a:r>
                      <a:rPr lang="lt-LT">
                        <a:sym typeface="Symbol"/>
                      </a:rPr>
                      <a:t></a:t>
                    </a:r>
                    <a:endParaRPr lang="en-US"/>
                  </a:p>
                </c:rich>
              </c:tx>
              <c:showLegendKey val="0"/>
              <c:showVal val="1"/>
              <c:showCatName val="0"/>
              <c:showSerName val="0"/>
              <c:showPercent val="0"/>
              <c:showBubbleSize val="0"/>
            </c:dLbl>
            <c:dLbl>
              <c:idx val="3"/>
              <c:layout/>
              <c:tx>
                <c:rich>
                  <a:bodyPr/>
                  <a:lstStyle/>
                  <a:p>
                    <a:r>
                      <a:rPr lang="lt-LT"/>
                      <a:t>14,3</a:t>
                    </a:r>
                    <a:r>
                      <a:rPr lang="lt-LT">
                        <a:sym typeface="Symbol"/>
                      </a:rPr>
                      <a:t></a:t>
                    </a:r>
                    <a:endParaRPr lang="en-US"/>
                  </a:p>
                </c:rich>
              </c:tx>
              <c:showLegendKey val="0"/>
              <c:showVal val="1"/>
              <c:showCatName val="0"/>
              <c:showSerName val="0"/>
              <c:showPercent val="0"/>
              <c:showBubbleSize val="0"/>
            </c:dLbl>
            <c:dLbl>
              <c:idx val="4"/>
              <c:layout/>
              <c:tx>
                <c:rich>
                  <a:bodyPr/>
                  <a:lstStyle/>
                  <a:p>
                    <a:r>
                      <a:rPr lang="lt-LT"/>
                      <a:t>7,1</a:t>
                    </a:r>
                    <a:r>
                      <a:rPr lang="lt-LT">
                        <a:sym typeface="Symbol"/>
                      </a:rPr>
                      <a:t></a:t>
                    </a:r>
                    <a:endParaRPr lang="en-US"/>
                  </a:p>
                </c:rich>
              </c:tx>
              <c:showLegendKey val="0"/>
              <c:showVal val="1"/>
              <c:showCatName val="0"/>
              <c:showSerName val="0"/>
              <c:showPercent val="0"/>
              <c:showBubbleSize val="0"/>
            </c:dLbl>
            <c:txPr>
              <a:bodyPr/>
              <a:lstStyle/>
              <a:p>
                <a:pPr>
                  <a:defRPr sz="1600" b="1">
                    <a:latin typeface="Times New Roman" panose="02020603050405020304" pitchFamily="18" charset="0"/>
                    <a:cs typeface="Times New Roman" panose="02020603050405020304" pitchFamily="18" charset="0"/>
                  </a:defRPr>
                </a:pPr>
                <a:endParaRPr lang="lt-LT"/>
              </a:p>
            </c:txPr>
            <c:showLegendKey val="0"/>
            <c:showVal val="1"/>
            <c:showCatName val="0"/>
            <c:showSerName val="0"/>
            <c:showPercent val="0"/>
            <c:showBubbleSize val="0"/>
            <c:showLeaderLines val="0"/>
          </c:dLbls>
          <c:cat>
            <c:strRef>
              <c:f>'[Microsoft PowerPoint diagrama]Lapas1'!$A$1:$A$5</c:f>
              <c:strCache>
                <c:ptCount val="5"/>
                <c:pt idx="0">
                  <c:v>Grupėje neturi integruotų vaikų</c:v>
                </c:pt>
                <c:pt idx="1">
                  <c:v>Terapinio pobūdžio veikla</c:v>
                </c:pt>
                <c:pt idx="2">
                  <c:v>Individualaus darbo</c:v>
                </c:pt>
                <c:pt idx="3">
                  <c:v>Žaidybiniai metodai</c:v>
                </c:pt>
                <c:pt idx="4">
                  <c:v>Neatsakė </c:v>
                </c:pt>
              </c:strCache>
            </c:strRef>
          </c:cat>
          <c:val>
            <c:numRef>
              <c:f>'[Microsoft PowerPoint diagrama]Lapas1'!$B$1:$B$5</c:f>
              <c:numCache>
                <c:formatCode>General</c:formatCode>
                <c:ptCount val="5"/>
                <c:pt idx="0">
                  <c:v>7</c:v>
                </c:pt>
                <c:pt idx="1">
                  <c:v>2</c:v>
                </c:pt>
                <c:pt idx="2">
                  <c:v>2</c:v>
                </c:pt>
                <c:pt idx="3">
                  <c:v>2</c:v>
                </c:pt>
                <c:pt idx="4">
                  <c:v>1</c:v>
                </c:pt>
              </c:numCache>
            </c:numRef>
          </c:val>
        </c:ser>
        <c:dLbls>
          <c:showLegendKey val="0"/>
          <c:showVal val="1"/>
          <c:showCatName val="0"/>
          <c:showSerName val="0"/>
          <c:showPercent val="0"/>
          <c:showBubbleSize val="0"/>
        </c:dLbls>
        <c:gapWidth val="150"/>
        <c:shape val="box"/>
        <c:axId val="42542080"/>
        <c:axId val="74564736"/>
        <c:axId val="0"/>
      </c:bar3DChart>
      <c:catAx>
        <c:axId val="42542080"/>
        <c:scaling>
          <c:orientation val="minMax"/>
        </c:scaling>
        <c:delete val="0"/>
        <c:axPos val="b"/>
        <c:majorTickMark val="none"/>
        <c:minorTickMark val="none"/>
        <c:tickLblPos val="nextTo"/>
        <c:txPr>
          <a:bodyPr/>
          <a:lstStyle/>
          <a:p>
            <a:pPr>
              <a:defRPr sz="1200" b="1">
                <a:latin typeface="Times New Roman" panose="02020603050405020304" pitchFamily="18" charset="0"/>
                <a:cs typeface="Times New Roman" panose="02020603050405020304" pitchFamily="18" charset="0"/>
              </a:defRPr>
            </a:pPr>
            <a:endParaRPr lang="lt-LT"/>
          </a:p>
        </c:txPr>
        <c:crossAx val="74564736"/>
        <c:crosses val="autoZero"/>
        <c:auto val="1"/>
        <c:lblAlgn val="ctr"/>
        <c:lblOffset val="100"/>
        <c:noMultiLvlLbl val="0"/>
      </c:catAx>
      <c:valAx>
        <c:axId val="74564736"/>
        <c:scaling>
          <c:orientation val="minMax"/>
        </c:scaling>
        <c:delete val="1"/>
        <c:axPos val="l"/>
        <c:numFmt formatCode="General" sourceLinked="1"/>
        <c:majorTickMark val="out"/>
        <c:minorTickMark val="none"/>
        <c:tickLblPos val="nextTo"/>
        <c:crossAx val="42542080"/>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lt-LT" smtClean="0"/>
              <a:t>Spustelėję redag. ruoš. pavad. stilių</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379E08E-4EF0-4F7F-853F-909D2394A999}" type="datetimeFigureOut">
              <a:rPr lang="lt-LT" smtClean="0"/>
              <a:t>2018.12.13</a:t>
            </a:fld>
            <a:endParaRPr lang="lt-LT"/>
          </a:p>
        </p:txBody>
      </p:sp>
      <p:sp>
        <p:nvSpPr>
          <p:cNvPr id="5" name="Footer Placeholder 4"/>
          <p:cNvSpPr>
            <a:spLocks noGrp="1"/>
          </p:cNvSpPr>
          <p:nvPr>
            <p:ph type="ftr" sz="quarter" idx="11"/>
          </p:nvPr>
        </p:nvSpPr>
        <p:spPr>
          <a:xfrm>
            <a:off x="1174044" y="5357592"/>
            <a:ext cx="5034845" cy="365125"/>
          </a:xfrm>
        </p:spPr>
        <p:txBody>
          <a:bodyPr/>
          <a:lstStyle/>
          <a:p>
            <a:endParaRPr lang="lt-LT"/>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0771435-49D7-4F9E-B259-DBFEABE0EC5D}"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379E08E-4EF0-4F7F-853F-909D2394A999}" type="datetimeFigureOut">
              <a:rPr lang="lt-LT" smtClean="0"/>
              <a:t>2018.12.13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379E08E-4EF0-4F7F-853F-909D2394A999}" type="datetimeFigureOut">
              <a:rPr lang="lt-LT" smtClean="0"/>
              <a:t>2018.12.13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379E08E-4EF0-4F7F-853F-909D2394A999}" type="datetimeFigureOut">
              <a:rPr lang="lt-LT" smtClean="0"/>
              <a:t>2018.12.13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lt-LT" smtClean="0"/>
              <a:t>Spustelėję redag. ruoš. pavad. stilių</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2379E08E-4EF0-4F7F-853F-909D2394A999}" type="datetimeFigureOut">
              <a:rPr lang="lt-LT" smtClean="0"/>
              <a:t>2018.12.13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5" name="Date Placeholder 4"/>
          <p:cNvSpPr>
            <a:spLocks noGrp="1"/>
          </p:cNvSpPr>
          <p:nvPr>
            <p:ph type="dt" sz="half" idx="10"/>
          </p:nvPr>
        </p:nvSpPr>
        <p:spPr/>
        <p:txBody>
          <a:bodyPr/>
          <a:lstStyle/>
          <a:p>
            <a:fld id="{2379E08E-4EF0-4F7F-853F-909D2394A999}" type="datetimeFigureOut">
              <a:rPr lang="lt-LT" smtClean="0"/>
              <a:t>2018.12.13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0771435-49D7-4F9E-B259-DBFEABE0EC5D}" type="slidenum">
              <a:rPr lang="lt-LT" smtClean="0"/>
              <a:t>‹#›</a:t>
            </a:fld>
            <a:endParaRPr lang="lt-LT"/>
          </a:p>
        </p:txBody>
      </p:sp>
      <p:sp>
        <p:nvSpPr>
          <p:cNvPr id="9" name="Content Placeholder 8"/>
          <p:cNvSpPr>
            <a:spLocks noGrp="1"/>
          </p:cNvSpPr>
          <p:nvPr>
            <p:ph sz="quarter" idx="13"/>
          </p:nvPr>
        </p:nvSpPr>
        <p:spPr>
          <a:xfrm>
            <a:off x="1298448" y="2121407"/>
            <a:ext cx="3200400" cy="360273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7" name="Date Placeholder 6"/>
          <p:cNvSpPr>
            <a:spLocks noGrp="1"/>
          </p:cNvSpPr>
          <p:nvPr>
            <p:ph type="dt" sz="half" idx="10"/>
          </p:nvPr>
        </p:nvSpPr>
        <p:spPr/>
        <p:txBody>
          <a:bodyPr/>
          <a:lstStyle/>
          <a:p>
            <a:fld id="{2379E08E-4EF0-4F7F-853F-909D2394A999}" type="datetimeFigureOut">
              <a:rPr lang="lt-LT" smtClean="0"/>
              <a:t>2018.12.13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F0771435-49D7-4F9E-B259-DBFEABE0EC5D}" type="slidenum">
              <a:rPr lang="lt-LT" smtClean="0"/>
              <a:t>‹#›</a:t>
            </a:fld>
            <a:endParaRPr lang="lt-LT"/>
          </a:p>
        </p:txBody>
      </p:sp>
      <p:sp>
        <p:nvSpPr>
          <p:cNvPr id="11" name="Content Placeholder 10"/>
          <p:cNvSpPr>
            <a:spLocks noGrp="1"/>
          </p:cNvSpPr>
          <p:nvPr>
            <p:ph sz="quarter" idx="13"/>
          </p:nvPr>
        </p:nvSpPr>
        <p:spPr>
          <a:xfrm>
            <a:off x="1298448" y="2944368"/>
            <a:ext cx="3227832" cy="277977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2379E08E-4EF0-4F7F-853F-909D2394A999}" type="datetimeFigureOut">
              <a:rPr lang="lt-LT" smtClean="0"/>
              <a:t>2018.12.13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9E08E-4EF0-4F7F-853F-909D2394A999}" type="datetimeFigureOut">
              <a:rPr lang="lt-LT" smtClean="0"/>
              <a:t>2018.12.13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F0771435-49D7-4F9E-B259-DBFEABE0EC5D}"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lt-LT" smtClean="0"/>
              <a:t>Spustelėję redag. ruoš. pavad. stilių</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a:xfrm rot="60000">
            <a:off x="6341698" y="5885672"/>
            <a:ext cx="1213821" cy="365125"/>
          </a:xfrm>
        </p:spPr>
        <p:txBody>
          <a:bodyPr/>
          <a:lstStyle/>
          <a:p>
            <a:fld id="{2379E08E-4EF0-4F7F-853F-909D2394A999}" type="datetimeFigureOut">
              <a:rPr lang="lt-LT" smtClean="0"/>
              <a:t>2018.12.13</a:t>
            </a:fld>
            <a:endParaRPr lang="lt-LT"/>
          </a:p>
        </p:txBody>
      </p:sp>
      <p:sp>
        <p:nvSpPr>
          <p:cNvPr id="6" name="Footer Placeholder 5"/>
          <p:cNvSpPr>
            <a:spLocks noGrp="1"/>
          </p:cNvSpPr>
          <p:nvPr>
            <p:ph type="ftr" sz="quarter" idx="11"/>
          </p:nvPr>
        </p:nvSpPr>
        <p:spPr>
          <a:xfrm rot="-60000">
            <a:off x="914554" y="5829261"/>
            <a:ext cx="3522607" cy="365125"/>
          </a:xfrm>
        </p:spPr>
        <p:txBody>
          <a:bodyPr/>
          <a:lstStyle/>
          <a:p>
            <a:endParaRPr lang="lt-LT"/>
          </a:p>
        </p:txBody>
      </p:sp>
      <p:sp>
        <p:nvSpPr>
          <p:cNvPr id="7" name="Slide Number Placeholder 6"/>
          <p:cNvSpPr>
            <a:spLocks noGrp="1"/>
          </p:cNvSpPr>
          <p:nvPr>
            <p:ph type="sldNum" sz="quarter" idx="12"/>
          </p:nvPr>
        </p:nvSpPr>
        <p:spPr>
          <a:xfrm rot="60000">
            <a:off x="7557313" y="5896961"/>
            <a:ext cx="554023" cy="365125"/>
          </a:xfrm>
        </p:spPr>
        <p:txBody>
          <a:bodyPr/>
          <a:lstStyle/>
          <a:p>
            <a:fld id="{F0771435-49D7-4F9E-B259-DBFEABE0EC5D}"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lt-LT" smtClean="0"/>
              <a:t>Spustelėję redag. ruoš. pavad. stilių</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a:xfrm rot="60000">
            <a:off x="6345936" y="5888737"/>
            <a:ext cx="1213821" cy="365125"/>
          </a:xfrm>
        </p:spPr>
        <p:txBody>
          <a:bodyPr/>
          <a:lstStyle/>
          <a:p>
            <a:fld id="{2379E08E-4EF0-4F7F-853F-909D2394A999}" type="datetimeFigureOut">
              <a:rPr lang="lt-LT" smtClean="0"/>
              <a:t>2018.12.13</a:t>
            </a:fld>
            <a:endParaRPr lang="lt-LT"/>
          </a:p>
        </p:txBody>
      </p:sp>
      <p:sp>
        <p:nvSpPr>
          <p:cNvPr id="6" name="Footer Placeholder 5"/>
          <p:cNvSpPr>
            <a:spLocks noGrp="1"/>
          </p:cNvSpPr>
          <p:nvPr>
            <p:ph type="ftr" sz="quarter" idx="11"/>
          </p:nvPr>
        </p:nvSpPr>
        <p:spPr>
          <a:xfrm rot="-60000">
            <a:off x="914569" y="5831037"/>
            <a:ext cx="3319043" cy="365125"/>
          </a:xfrm>
        </p:spPr>
        <p:txBody>
          <a:bodyPr/>
          <a:lstStyle/>
          <a:p>
            <a:endParaRPr lang="lt-LT"/>
          </a:p>
        </p:txBody>
      </p:sp>
      <p:sp>
        <p:nvSpPr>
          <p:cNvPr id="7" name="Slide Number Placeholder 6"/>
          <p:cNvSpPr>
            <a:spLocks noGrp="1"/>
          </p:cNvSpPr>
          <p:nvPr>
            <p:ph type="sldNum" sz="quarter" idx="12"/>
          </p:nvPr>
        </p:nvSpPr>
        <p:spPr>
          <a:xfrm rot="60000">
            <a:off x="7562089" y="5900026"/>
            <a:ext cx="554023" cy="365125"/>
          </a:xfrm>
        </p:spPr>
        <p:txBody>
          <a:bodyPr/>
          <a:lstStyle/>
          <a:p>
            <a:fld id="{F0771435-49D7-4F9E-B259-DBFEABE0EC5D}"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379E08E-4EF0-4F7F-853F-909D2394A999}" type="datetimeFigureOut">
              <a:rPr lang="lt-LT" smtClean="0"/>
              <a:t>2018.12.13</a:t>
            </a:fld>
            <a:endParaRPr lang="lt-LT"/>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lt-LT"/>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0771435-49D7-4F9E-B259-DBFEABE0EC5D}"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1727201" y="1794934"/>
            <a:ext cx="5723468" cy="2858201"/>
          </a:xfrm>
        </p:spPr>
        <p:txBody>
          <a:bodyPr>
            <a:normAutofit/>
          </a:bodyPr>
          <a:lstStyle/>
          <a:p>
            <a:r>
              <a:rPr lang="lt-LT" dirty="0"/>
              <a:t>Diferencijavimas, individualizavimas, suasmeninimas</a:t>
            </a:r>
          </a:p>
        </p:txBody>
      </p:sp>
      <p:sp>
        <p:nvSpPr>
          <p:cNvPr id="3" name="Antrinis pavadinimas 2"/>
          <p:cNvSpPr>
            <a:spLocks noGrp="1"/>
          </p:cNvSpPr>
          <p:nvPr>
            <p:ph type="subTitle" idx="1"/>
          </p:nvPr>
        </p:nvSpPr>
        <p:spPr>
          <a:xfrm>
            <a:off x="1727200" y="4653136"/>
            <a:ext cx="5712179" cy="607486"/>
          </a:xfrm>
        </p:spPr>
        <p:txBody>
          <a:bodyPr/>
          <a:lstStyle/>
          <a:p>
            <a:r>
              <a:rPr lang="lt-LT" dirty="0" smtClean="0"/>
              <a:t>Raktiniai žodžiai</a:t>
            </a:r>
            <a:endParaRPr lang="lt-LT" dirty="0"/>
          </a:p>
        </p:txBody>
      </p:sp>
    </p:spTree>
    <p:extLst>
      <p:ext uri="{BB962C8B-B14F-4D97-AF65-F5344CB8AC3E}">
        <p14:creationId xmlns:p14="http://schemas.microsoft.com/office/powerpoint/2010/main" val="325274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400" b="1" dirty="0">
                <a:latin typeface="Times New Roman" panose="02020603050405020304" pitchFamily="18" charset="0"/>
                <a:cs typeface="Times New Roman" panose="02020603050405020304" pitchFamily="18" charset="0"/>
              </a:rPr>
              <a:t>3.Kokius metodus naudojate veikloms organizuoti, jei grupėje turite integruotų vaikų?</a:t>
            </a:r>
            <a:endParaRPr lang="lt-LT" sz="2400" dirty="0"/>
          </a:p>
        </p:txBody>
      </p:sp>
      <p:graphicFrame>
        <p:nvGraphicFramePr>
          <p:cNvPr id="3" name="Diagrama 2"/>
          <p:cNvGraphicFramePr>
            <a:graphicFrameLocks/>
          </p:cNvGraphicFramePr>
          <p:nvPr>
            <p:extLst>
              <p:ext uri="{D42A27DB-BD31-4B8C-83A1-F6EECF244321}">
                <p14:modId xmlns:p14="http://schemas.microsoft.com/office/powerpoint/2010/main" val="955232121"/>
              </p:ext>
            </p:extLst>
          </p:nvPr>
        </p:nvGraphicFramePr>
        <p:xfrm>
          <a:off x="1619672" y="1772816"/>
          <a:ext cx="5915025" cy="3929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2669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95023" y="1556792"/>
            <a:ext cx="6965245" cy="2808312"/>
          </a:xfrm>
        </p:spPr>
        <p:txBody>
          <a:bodyPr>
            <a:normAutofit fontScale="90000"/>
          </a:bodyPr>
          <a:lstStyle/>
          <a:p>
            <a:r>
              <a:rPr lang="lt-LT" b="1" dirty="0" smtClean="0"/>
              <a:t>BENDROS IŠVADOS</a:t>
            </a:r>
            <a:br>
              <a:rPr lang="lt-LT" b="1" dirty="0" smtClean="0"/>
            </a:br>
            <a:r>
              <a:rPr lang="lt-LT" dirty="0" smtClean="0"/>
              <a:t/>
            </a:r>
            <a:br>
              <a:rPr lang="lt-LT" dirty="0" smtClean="0"/>
            </a:br>
            <a:r>
              <a:rPr lang="lt-LT" dirty="0" smtClean="0"/>
              <a:t>Sudarytos, remiantis anketinės ir </a:t>
            </a:r>
            <a:r>
              <a:rPr lang="lt-LT" dirty="0" err="1" smtClean="0"/>
              <a:t>Focus</a:t>
            </a:r>
            <a:r>
              <a:rPr lang="lt-LT" dirty="0" smtClean="0"/>
              <a:t> grupės apklausos</a:t>
            </a:r>
            <a:br>
              <a:rPr lang="lt-LT" dirty="0" smtClean="0"/>
            </a:br>
            <a:r>
              <a:rPr lang="lt-LT" dirty="0" smtClean="0"/>
              <a:t>duomenimis</a:t>
            </a:r>
            <a:endParaRPr lang="lt-LT" dirty="0"/>
          </a:p>
        </p:txBody>
      </p:sp>
    </p:spTree>
    <p:extLst>
      <p:ext uri="{BB962C8B-B14F-4D97-AF65-F5344CB8AC3E}">
        <p14:creationId xmlns:p14="http://schemas.microsoft.com/office/powerpoint/2010/main" val="2759571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1403648" y="1340768"/>
            <a:ext cx="6552728" cy="720080"/>
          </a:xfrm>
        </p:spPr>
        <p:txBody>
          <a:bodyPr>
            <a:noAutofit/>
          </a:bodyPr>
          <a:lstStyle/>
          <a:p>
            <a:r>
              <a:rPr lang="lt-LT" sz="3000" b="1" dirty="0" smtClean="0"/>
              <a:t>DIFERENCIJAVIMAS,</a:t>
            </a:r>
            <a:br>
              <a:rPr lang="lt-LT" sz="3000" b="1" dirty="0" smtClean="0"/>
            </a:br>
            <a:r>
              <a:rPr lang="lt-LT" sz="3000" b="1" dirty="0" smtClean="0"/>
              <a:t>INDIVIDUALIZAVIMAS, SUASMENINIMAS</a:t>
            </a:r>
            <a:endParaRPr lang="lt-LT" sz="3000" b="1" dirty="0"/>
          </a:p>
        </p:txBody>
      </p:sp>
      <p:sp>
        <p:nvSpPr>
          <p:cNvPr id="3" name="Antrinis pavadinimas 2"/>
          <p:cNvSpPr>
            <a:spLocks noGrp="1"/>
          </p:cNvSpPr>
          <p:nvPr>
            <p:ph type="subTitle" idx="1"/>
          </p:nvPr>
        </p:nvSpPr>
        <p:spPr>
          <a:xfrm>
            <a:off x="1331640" y="2204864"/>
            <a:ext cx="6624736" cy="3528392"/>
          </a:xfrm>
        </p:spPr>
        <p:txBody>
          <a:bodyPr>
            <a:noAutofit/>
          </a:bodyPr>
          <a:lstStyle/>
          <a:p>
            <a:pPr marL="274320" indent="-274320" algn="l">
              <a:buClr>
                <a:srgbClr val="AA2B1E"/>
              </a:buClr>
              <a:buFont typeface="Brush Script MT" pitchFamily="66" charset="0"/>
              <a:buChar char="O"/>
            </a:pPr>
            <a:r>
              <a:rPr lang="lt-LT" sz="1600" b="1" dirty="0" smtClean="0">
                <a:solidFill>
                  <a:prstClr val="black"/>
                </a:solidFill>
                <a:latin typeface="Times New Roman" panose="02020603050405020304" pitchFamily="18" charset="0"/>
                <a:cs typeface="Times New Roman" panose="02020603050405020304" pitchFamily="18" charset="0"/>
              </a:rPr>
              <a:t>66 proc.</a:t>
            </a:r>
            <a:r>
              <a:rPr lang="lt-LT" sz="1600" b="1" dirty="0" smtClean="0">
                <a:solidFill>
                  <a:prstClr val="black"/>
                </a:solidFill>
                <a:latin typeface="Times New Roman" panose="02020603050405020304" pitchFamily="18" charset="0"/>
                <a:cs typeface="Times New Roman" panose="02020603050405020304" pitchFamily="18" charset="0"/>
                <a:sym typeface="Symbol"/>
              </a:rPr>
              <a:t> </a:t>
            </a:r>
            <a:r>
              <a:rPr lang="lt-LT" sz="1600" dirty="0">
                <a:solidFill>
                  <a:prstClr val="black"/>
                </a:solidFill>
                <a:latin typeface="Times New Roman" panose="02020603050405020304" pitchFamily="18" charset="0"/>
                <a:cs typeface="Times New Roman" panose="02020603050405020304" pitchFamily="18" charset="0"/>
                <a:sym typeface="Symbol"/>
              </a:rPr>
              <a:t>pedagogų </a:t>
            </a:r>
            <a:r>
              <a:rPr lang="lt-LT" sz="1600" b="1" dirty="0">
                <a:solidFill>
                  <a:prstClr val="black"/>
                </a:solidFill>
                <a:latin typeface="Times New Roman" panose="02020603050405020304" pitchFamily="18" charset="0"/>
                <a:cs typeface="Times New Roman" panose="02020603050405020304" pitchFamily="18" charset="0"/>
                <a:sym typeface="Symbol"/>
              </a:rPr>
              <a:t>diferencijuoja</a:t>
            </a:r>
            <a:r>
              <a:rPr lang="lt-LT" sz="1600" dirty="0">
                <a:solidFill>
                  <a:prstClr val="black"/>
                </a:solidFill>
                <a:latin typeface="Times New Roman" panose="02020603050405020304" pitchFamily="18" charset="0"/>
                <a:cs typeface="Times New Roman" panose="02020603050405020304" pitchFamily="18" charset="0"/>
                <a:sym typeface="Symbol"/>
              </a:rPr>
              <a:t> ikimokyklinio ugdymo turinį: temos, mokymosi būdo, tempo ir vaiko ugdymosi galimybių lygmenyje. Dažniausiai naudojami būdai ir metodai diferencijuotoje veikloje: vaikų skirstymas pagal pomėgius, sugebėjimus; vizualinių priemonių naudojimas; papildomos užduotys; laiko matavimo priemonės; žaidybinis metodas; pagalbos vienas kitam metodas</a:t>
            </a:r>
            <a:r>
              <a:rPr lang="lt-LT" sz="1600" dirty="0" smtClean="0">
                <a:solidFill>
                  <a:prstClr val="black"/>
                </a:solidFill>
                <a:latin typeface="Times New Roman" panose="02020603050405020304" pitchFamily="18" charset="0"/>
                <a:cs typeface="Times New Roman" panose="02020603050405020304" pitchFamily="18" charset="0"/>
                <a:sym typeface="Symbol"/>
              </a:rPr>
              <a:t>. </a:t>
            </a:r>
            <a:endParaRPr lang="lt-LT" sz="1600" dirty="0">
              <a:solidFill>
                <a:prstClr val="black"/>
              </a:solidFill>
              <a:latin typeface="Times New Roman" panose="02020603050405020304" pitchFamily="18" charset="0"/>
              <a:cs typeface="Times New Roman" panose="02020603050405020304" pitchFamily="18" charset="0"/>
              <a:sym typeface="Symbol"/>
            </a:endParaRPr>
          </a:p>
          <a:p>
            <a:pPr marL="274320" indent="-274320" algn="l">
              <a:buClr>
                <a:srgbClr val="AA2B1E"/>
              </a:buClr>
              <a:buFont typeface="Brush Script MT" pitchFamily="66" charset="0"/>
              <a:buChar char="O"/>
            </a:pPr>
            <a:r>
              <a:rPr lang="lt-LT" sz="1600" b="1" dirty="0" smtClean="0">
                <a:solidFill>
                  <a:prstClr val="black"/>
                </a:solidFill>
                <a:latin typeface="Times New Roman" panose="02020603050405020304" pitchFamily="18" charset="0"/>
                <a:cs typeface="Times New Roman" panose="02020603050405020304" pitchFamily="18" charset="0"/>
              </a:rPr>
              <a:t>68 </a:t>
            </a:r>
            <a:r>
              <a:rPr lang="lt-LT" sz="1600" b="1" dirty="0" smtClean="0">
                <a:solidFill>
                  <a:prstClr val="black"/>
                </a:solidFill>
                <a:latin typeface="Times New Roman" panose="02020603050405020304" pitchFamily="18" charset="0"/>
                <a:cs typeface="Times New Roman" panose="02020603050405020304" pitchFamily="18" charset="0"/>
                <a:sym typeface="Symbol"/>
              </a:rPr>
              <a:t>proc. </a:t>
            </a:r>
            <a:r>
              <a:rPr lang="lt-LT" sz="1600" dirty="0">
                <a:solidFill>
                  <a:prstClr val="black"/>
                </a:solidFill>
                <a:latin typeface="Times New Roman" panose="02020603050405020304" pitchFamily="18" charset="0"/>
                <a:cs typeface="Times New Roman" panose="02020603050405020304" pitchFamily="18" charset="0"/>
                <a:sym typeface="Symbol"/>
              </a:rPr>
              <a:t>pedagogų </a:t>
            </a:r>
            <a:r>
              <a:rPr lang="lt-LT" sz="1600" b="1" dirty="0">
                <a:solidFill>
                  <a:prstClr val="black"/>
                </a:solidFill>
                <a:latin typeface="Times New Roman" panose="02020603050405020304" pitchFamily="18" charset="0"/>
                <a:cs typeface="Times New Roman" panose="02020603050405020304" pitchFamily="18" charset="0"/>
                <a:sym typeface="Symbol"/>
              </a:rPr>
              <a:t>individualizuoja</a:t>
            </a:r>
            <a:r>
              <a:rPr lang="lt-LT" sz="1600" dirty="0">
                <a:solidFill>
                  <a:prstClr val="black"/>
                </a:solidFill>
                <a:latin typeface="Times New Roman" panose="02020603050405020304" pitchFamily="18" charset="0"/>
                <a:cs typeface="Times New Roman" panose="02020603050405020304" pitchFamily="18" charset="0"/>
                <a:sym typeface="Symbol"/>
              </a:rPr>
              <a:t>  ikimokyklinio ugdymo turinį: temos, mokymosi būdo, tempo ir vaiko ugdymosi galimybių lygmenyje. Dažniausiai naudojami būdai ir metodai individualizuotoje veikloje: demonstravimo, vizualinis, didaktinio žaidimo metodas; individualios, papildomos užduotys gabiems vaikams; vaikas – užduočių rinkimosi iniciatorius; vaiko ir pedagogo  bendrų veiksmų metodas</a:t>
            </a:r>
            <a:r>
              <a:rPr lang="lt-LT" sz="1600" dirty="0" smtClean="0">
                <a:solidFill>
                  <a:prstClr val="black"/>
                </a:solidFill>
                <a:latin typeface="Times New Roman" panose="02020603050405020304" pitchFamily="18" charset="0"/>
                <a:cs typeface="Times New Roman" panose="02020603050405020304" pitchFamily="18" charset="0"/>
                <a:sym typeface="Symbol"/>
              </a:rPr>
              <a:t>.</a:t>
            </a:r>
            <a:endParaRPr lang="lt-LT" sz="1600" dirty="0">
              <a:solidFill>
                <a:prstClr val="black"/>
              </a:solidFill>
              <a:latin typeface="Times New Roman" panose="02020603050405020304" pitchFamily="18" charset="0"/>
              <a:cs typeface="Times New Roman" panose="02020603050405020304" pitchFamily="18" charset="0"/>
              <a:sym typeface="Symbol"/>
            </a:endParaRPr>
          </a:p>
          <a:p>
            <a:pPr algn="l"/>
            <a:endParaRPr lang="lt-L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581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1259632" y="1340768"/>
            <a:ext cx="6196405" cy="4166277"/>
          </a:xfrm>
        </p:spPr>
        <p:txBody>
          <a:bodyPr>
            <a:normAutofit/>
          </a:bodyPr>
          <a:lstStyle/>
          <a:p>
            <a:pPr lvl="0">
              <a:buClr>
                <a:srgbClr val="AA2B1E"/>
              </a:buClr>
            </a:pPr>
            <a:r>
              <a:rPr lang="lt-LT" sz="1900" b="1" dirty="0" smtClean="0">
                <a:solidFill>
                  <a:prstClr val="black"/>
                </a:solidFill>
                <a:latin typeface="Times New Roman" panose="02020603050405020304" pitchFamily="18" charset="0"/>
                <a:cs typeface="Times New Roman" panose="02020603050405020304" pitchFamily="18" charset="0"/>
                <a:sym typeface="Symbol"/>
              </a:rPr>
              <a:t>50 proc. </a:t>
            </a:r>
            <a:r>
              <a:rPr lang="lt-LT" sz="1900" dirty="0" smtClean="0">
                <a:solidFill>
                  <a:prstClr val="black"/>
                </a:solidFill>
                <a:latin typeface="Times New Roman" panose="02020603050405020304" pitchFamily="18" charset="0"/>
                <a:cs typeface="Times New Roman" panose="02020603050405020304" pitchFamily="18" charset="0"/>
                <a:sym typeface="Symbol"/>
              </a:rPr>
              <a:t>pedagogų </a:t>
            </a:r>
            <a:r>
              <a:rPr lang="lt-LT" sz="1900" dirty="0">
                <a:solidFill>
                  <a:prstClr val="black"/>
                </a:solidFill>
                <a:latin typeface="Times New Roman" panose="02020603050405020304" pitchFamily="18" charset="0"/>
                <a:cs typeface="Times New Roman" panose="02020603050405020304" pitchFamily="18" charset="0"/>
                <a:sym typeface="Symbol"/>
              </a:rPr>
              <a:t>turi integruotų vaikų grupėse ir </a:t>
            </a:r>
            <a:r>
              <a:rPr lang="lt-LT" sz="1900" dirty="0" smtClean="0">
                <a:solidFill>
                  <a:prstClr val="black"/>
                </a:solidFill>
                <a:latin typeface="Times New Roman" panose="02020603050405020304" pitchFamily="18" charset="0"/>
                <a:cs typeface="Times New Roman" panose="02020603050405020304" pitchFamily="18" charset="0"/>
                <a:sym typeface="Symbol"/>
              </a:rPr>
              <a:t>taiko </a:t>
            </a:r>
            <a:r>
              <a:rPr lang="lt-LT" sz="1900" dirty="0">
                <a:solidFill>
                  <a:prstClr val="black"/>
                </a:solidFill>
                <a:latin typeface="Times New Roman" panose="02020603050405020304" pitchFamily="18" charset="0"/>
                <a:cs typeface="Times New Roman" panose="02020603050405020304" pitchFamily="18" charset="0"/>
                <a:sym typeface="Symbol"/>
              </a:rPr>
              <a:t>aktyvius, kūrybiškus </a:t>
            </a:r>
            <a:r>
              <a:rPr lang="lt-LT" sz="1900" dirty="0" err="1">
                <a:solidFill>
                  <a:prstClr val="black"/>
                </a:solidFill>
                <a:latin typeface="Times New Roman" panose="02020603050405020304" pitchFamily="18" charset="0"/>
                <a:cs typeface="Times New Roman" panose="02020603050405020304" pitchFamily="18" charset="0"/>
                <a:sym typeface="Symbol"/>
              </a:rPr>
              <a:t>ugdymo(si</a:t>
            </a:r>
            <a:r>
              <a:rPr lang="lt-LT" sz="1900" dirty="0">
                <a:solidFill>
                  <a:prstClr val="black"/>
                </a:solidFill>
                <a:latin typeface="Times New Roman" panose="02020603050405020304" pitchFamily="18" charset="0"/>
                <a:cs typeface="Times New Roman" panose="02020603050405020304" pitchFamily="18" charset="0"/>
                <a:sym typeface="Symbol"/>
              </a:rPr>
              <a:t>) metodus, sudaro galimybę ugdytiniams įgytas žinias pritaikyti įvairiose situacijose</a:t>
            </a:r>
            <a:r>
              <a:rPr lang="lt-LT" sz="1900" dirty="0" smtClean="0">
                <a:solidFill>
                  <a:prstClr val="black"/>
                </a:solidFill>
                <a:latin typeface="Times New Roman" panose="02020603050405020304" pitchFamily="18" charset="0"/>
                <a:cs typeface="Times New Roman" panose="02020603050405020304" pitchFamily="18" charset="0"/>
                <a:sym typeface="Symbol"/>
              </a:rPr>
              <a:t>.</a:t>
            </a:r>
          </a:p>
          <a:p>
            <a:pPr lvl="0">
              <a:buClr>
                <a:srgbClr val="AA2B1E"/>
              </a:buClr>
            </a:pPr>
            <a:r>
              <a:rPr lang="lt-LT" sz="1900" dirty="0" err="1">
                <a:solidFill>
                  <a:prstClr val="black"/>
                </a:solidFill>
                <a:latin typeface="Times New Roman" panose="02020603050405020304" pitchFamily="18" charset="0"/>
                <a:cs typeface="Times New Roman" panose="02020603050405020304" pitchFamily="18" charset="0"/>
                <a:sym typeface="Symbol"/>
              </a:rPr>
              <a:t>Focus</a:t>
            </a:r>
            <a:r>
              <a:rPr lang="lt-LT" sz="1900" dirty="0">
                <a:solidFill>
                  <a:prstClr val="black"/>
                </a:solidFill>
                <a:latin typeface="Times New Roman" panose="02020603050405020304" pitchFamily="18" charset="0"/>
                <a:cs typeface="Times New Roman" panose="02020603050405020304" pitchFamily="18" charset="0"/>
                <a:sym typeface="Symbol"/>
              </a:rPr>
              <a:t> grupių apklausa parodė, jog pedagogai supranta, kas tai yra ugdymo diferencijavimas ir individualizavimas, ir atsižvelgia į vaikų skirtybes organizuodami veiklą, tačiau dėl įvairių priežasčių to neatskleidė anketinėje apklausoje.</a:t>
            </a:r>
          </a:p>
          <a:p>
            <a:pPr lvl="0">
              <a:buClr>
                <a:srgbClr val="AA2B1E"/>
              </a:buClr>
            </a:pPr>
            <a:r>
              <a:rPr lang="lt-LT" sz="1900" dirty="0" err="1">
                <a:solidFill>
                  <a:prstClr val="black"/>
                </a:solidFill>
                <a:latin typeface="Times New Roman" panose="02020603050405020304" pitchFamily="18" charset="0"/>
                <a:cs typeface="Times New Roman" panose="02020603050405020304" pitchFamily="18" charset="0"/>
                <a:sym typeface="Symbol"/>
              </a:rPr>
              <a:t>Focus</a:t>
            </a:r>
            <a:r>
              <a:rPr lang="lt-LT" sz="1900" dirty="0">
                <a:solidFill>
                  <a:prstClr val="black"/>
                </a:solidFill>
                <a:latin typeface="Times New Roman" panose="02020603050405020304" pitchFamily="18" charset="0"/>
                <a:cs typeface="Times New Roman" panose="02020603050405020304" pitchFamily="18" charset="0"/>
                <a:sym typeface="Symbol"/>
              </a:rPr>
              <a:t> grupės diskusijoje paaiškėjo, jog individualizuoto ir diferencijuoto ugdymo požymių pedagogų veiklose yra, tačiau dažnai vyrauja ir spontaniškumo  aspektas, pasigendama veiklos kryptingumo, nuoseklumo</a:t>
            </a:r>
            <a:r>
              <a:rPr lang="lt-LT" sz="1900" dirty="0" smtClean="0">
                <a:solidFill>
                  <a:prstClr val="black"/>
                </a:solidFill>
                <a:latin typeface="Times New Roman" panose="02020603050405020304" pitchFamily="18" charset="0"/>
                <a:cs typeface="Times New Roman" panose="02020603050405020304" pitchFamily="18" charset="0"/>
                <a:sym typeface="Symbol"/>
              </a:rPr>
              <a:t>.</a:t>
            </a:r>
          </a:p>
          <a:p>
            <a:pPr marL="0" lvl="0" indent="0">
              <a:buClr>
                <a:srgbClr val="AA2B1E"/>
              </a:buClr>
              <a:buNone/>
            </a:pPr>
            <a:r>
              <a:rPr lang="lt-LT" sz="1900" b="1" dirty="0" smtClean="0">
                <a:solidFill>
                  <a:prstClr val="black"/>
                </a:solidFill>
                <a:latin typeface="Times New Roman" panose="02020603050405020304" pitchFamily="18" charset="0"/>
                <a:cs typeface="Times New Roman" panose="02020603050405020304" pitchFamily="18" charset="0"/>
                <a:sym typeface="Symbol"/>
              </a:rPr>
              <a:t>                    Įsivertinimo lygis - 2 ( patenkinamai)</a:t>
            </a:r>
            <a:endParaRPr lang="lt-LT" sz="1900" b="1" dirty="0">
              <a:solidFill>
                <a:prstClr val="black"/>
              </a:solidFill>
              <a:latin typeface="Times New Roman" panose="02020603050405020304" pitchFamily="18" charset="0"/>
              <a:cs typeface="Times New Roman" panose="02020603050405020304" pitchFamily="18" charset="0"/>
              <a:sym typeface="Symbol"/>
            </a:endParaRPr>
          </a:p>
          <a:p>
            <a:pPr marL="0" lvl="0" indent="0">
              <a:buClr>
                <a:srgbClr val="AA2B1E"/>
              </a:buClr>
              <a:buNone/>
            </a:pPr>
            <a:endParaRPr lang="lt-LT" sz="1900" b="1" dirty="0">
              <a:solidFill>
                <a:prstClr val="black"/>
              </a:solidFill>
              <a:latin typeface="Times New Roman" panose="02020603050405020304" pitchFamily="18" charset="0"/>
              <a:cs typeface="Times New Roman" panose="02020603050405020304" pitchFamily="18" charset="0"/>
              <a:sym typeface="Symbol"/>
            </a:endParaRPr>
          </a:p>
          <a:p>
            <a:pPr lvl="0">
              <a:buClr>
                <a:srgbClr val="AA2B1E"/>
              </a:buClr>
            </a:pPr>
            <a:endParaRPr lang="lt-LT" dirty="0">
              <a:solidFill>
                <a:prstClr val="black"/>
              </a:solidFill>
              <a:sym typeface="Symbol"/>
            </a:endParaRPr>
          </a:p>
          <a:p>
            <a:pPr lvl="0">
              <a:buClr>
                <a:srgbClr val="AA2B1E"/>
              </a:buClr>
            </a:pPr>
            <a:endParaRPr lang="lt-LT" dirty="0">
              <a:solidFill>
                <a:prstClr val="black"/>
              </a:solidFill>
              <a:sym typeface="Symbol"/>
            </a:endParaRPr>
          </a:p>
          <a:p>
            <a:pPr lvl="0">
              <a:buClr>
                <a:srgbClr val="AA2B1E"/>
              </a:buClr>
            </a:pPr>
            <a:endParaRPr lang="lt-LT" dirty="0">
              <a:solidFill>
                <a:prstClr val="black"/>
              </a:solidFill>
              <a:sym typeface="Symbol"/>
            </a:endParaRPr>
          </a:p>
          <a:p>
            <a:pPr lvl="0">
              <a:buClr>
                <a:srgbClr val="AA2B1E"/>
              </a:buClr>
            </a:pPr>
            <a:endParaRPr lang="lt-LT" dirty="0" smtClean="0">
              <a:solidFill>
                <a:prstClr val="black"/>
              </a:solidFill>
              <a:sym typeface="Symbol"/>
            </a:endParaRPr>
          </a:p>
          <a:p>
            <a:pPr lvl="0">
              <a:buClr>
                <a:srgbClr val="AA2B1E"/>
              </a:buClr>
            </a:pPr>
            <a:endParaRPr lang="lt-LT" dirty="0">
              <a:solidFill>
                <a:prstClr val="black"/>
              </a:solidFill>
              <a:sym typeface="Symbol"/>
            </a:endParaRPr>
          </a:p>
          <a:p>
            <a:endParaRPr lang="lt-LT" dirty="0"/>
          </a:p>
        </p:txBody>
      </p:sp>
    </p:spTree>
    <p:extLst>
      <p:ext uri="{BB962C8B-B14F-4D97-AF65-F5344CB8AC3E}">
        <p14:creationId xmlns:p14="http://schemas.microsoft.com/office/powerpoint/2010/main" val="102182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259632" y="980728"/>
            <a:ext cx="6965245" cy="811218"/>
          </a:xfrm>
        </p:spPr>
        <p:txBody>
          <a:bodyPr>
            <a:normAutofit/>
          </a:bodyPr>
          <a:lstStyle/>
          <a:p>
            <a:r>
              <a:rPr lang="lt-LT" sz="3200" b="1" dirty="0" smtClean="0"/>
              <a:t>UGDYMO(SI) INTEGRALUMAS</a:t>
            </a:r>
            <a:endParaRPr lang="lt-LT" sz="3200" b="1" dirty="0"/>
          </a:p>
        </p:txBody>
      </p:sp>
      <p:sp>
        <p:nvSpPr>
          <p:cNvPr id="3" name="Turinio vietos rezervavimo ženklas 2"/>
          <p:cNvSpPr>
            <a:spLocks noGrp="1"/>
          </p:cNvSpPr>
          <p:nvPr>
            <p:ph idx="1"/>
          </p:nvPr>
        </p:nvSpPr>
        <p:spPr>
          <a:xfrm>
            <a:off x="1475656" y="1772816"/>
            <a:ext cx="6196405" cy="4104456"/>
          </a:xfrm>
        </p:spPr>
        <p:txBody>
          <a:bodyPr>
            <a:normAutofit/>
          </a:bodyPr>
          <a:lstStyle/>
          <a:p>
            <a:pPr marL="0" indent="0">
              <a:buNone/>
            </a:pPr>
            <a:r>
              <a:rPr lang="lt-LT" sz="1800" dirty="0"/>
              <a:t>Bendras </a:t>
            </a:r>
            <a:r>
              <a:rPr lang="lt-LT" sz="1800" dirty="0" smtClean="0"/>
              <a:t>procentas:</a:t>
            </a:r>
            <a:endParaRPr lang="lt-LT" sz="1800" dirty="0"/>
          </a:p>
          <a:p>
            <a:r>
              <a:rPr lang="lt-LT" sz="1800" b="1" dirty="0" smtClean="0"/>
              <a:t>61 proc. </a:t>
            </a:r>
            <a:r>
              <a:rPr lang="lt-LT" sz="1800" dirty="0"/>
              <a:t>pedagogų taiko įvairius integracijos būdus (teminė, probleminė, metodų, ugdymo turinio integraciją).</a:t>
            </a:r>
          </a:p>
          <a:p>
            <a:pPr marL="0" indent="0">
              <a:buNone/>
            </a:pPr>
            <a:r>
              <a:rPr lang="lt-LT" sz="1800" dirty="0"/>
              <a:t>Stipriosios </a:t>
            </a:r>
            <a:r>
              <a:rPr lang="lt-LT" sz="1800" dirty="0" smtClean="0"/>
              <a:t>vietos:</a:t>
            </a:r>
            <a:endParaRPr lang="lt-LT" sz="1800" dirty="0"/>
          </a:p>
          <a:p>
            <a:r>
              <a:rPr lang="lt-LT" sz="1800" b="1" dirty="0" smtClean="0"/>
              <a:t>85 proc. </a:t>
            </a:r>
            <a:r>
              <a:rPr lang="lt-LT" sz="1800" dirty="0"/>
              <a:t>pedagogų taiko metodų integraciją. Šis integracijos būdas pedagogams suprantamiausias, pateikta tikslių, konkrečių, išsamių pavyzdžių.</a:t>
            </a:r>
          </a:p>
          <a:p>
            <a:pPr marL="0" indent="0">
              <a:buNone/>
            </a:pPr>
            <a:r>
              <a:rPr lang="lt-LT" sz="1800" dirty="0"/>
              <a:t>Silpnosios </a:t>
            </a:r>
            <a:r>
              <a:rPr lang="lt-LT" sz="1800" dirty="0" smtClean="0"/>
              <a:t>vietos:</a:t>
            </a:r>
            <a:endParaRPr lang="lt-LT" sz="1800" dirty="0"/>
          </a:p>
          <a:p>
            <a:r>
              <a:rPr lang="lt-LT" sz="1800" dirty="0"/>
              <a:t>Tik </a:t>
            </a:r>
            <a:r>
              <a:rPr lang="lt-LT" sz="1800" b="1" dirty="0" smtClean="0"/>
              <a:t>7proc.</a:t>
            </a:r>
            <a:r>
              <a:rPr lang="lt-LT" sz="1800" dirty="0" smtClean="0"/>
              <a:t> </a:t>
            </a:r>
            <a:r>
              <a:rPr lang="lt-LT" sz="1800" dirty="0"/>
              <a:t>pedagogų taiko probleminę integraciją dažnai. Dauguma, net </a:t>
            </a:r>
            <a:r>
              <a:rPr lang="lt-LT" sz="1800" b="1" dirty="0" smtClean="0"/>
              <a:t>90 proc. </a:t>
            </a:r>
            <a:r>
              <a:rPr lang="lt-LT" sz="1800" dirty="0"/>
              <a:t>mano, jog reikalinga taikyti tik kartais.</a:t>
            </a:r>
          </a:p>
          <a:p>
            <a:pPr marL="0" indent="0">
              <a:buNone/>
            </a:pPr>
            <a:r>
              <a:rPr lang="lt-LT" sz="1800" b="1" dirty="0" smtClean="0"/>
              <a:t>               Įsivertinimo lygis - 2 (patenkinamai)</a:t>
            </a:r>
            <a:endParaRPr lang="lt-LT" sz="1800" b="1" dirty="0"/>
          </a:p>
        </p:txBody>
      </p:sp>
    </p:spTree>
    <p:extLst>
      <p:ext uri="{BB962C8B-B14F-4D97-AF65-F5344CB8AC3E}">
        <p14:creationId xmlns:p14="http://schemas.microsoft.com/office/powerpoint/2010/main" val="3371000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115616" y="692696"/>
            <a:ext cx="6213281" cy="1008112"/>
          </a:xfrm>
        </p:spPr>
        <p:txBody>
          <a:bodyPr>
            <a:normAutofit fontScale="90000"/>
          </a:bodyPr>
          <a:lstStyle/>
          <a:p>
            <a:r>
              <a:rPr lang="lt-LT" sz="3600" b="1" dirty="0" smtClean="0"/>
              <a:t>ĮVAIROVĖ</a:t>
            </a:r>
            <a:r>
              <a:rPr lang="lt-LT" b="1" dirty="0"/>
              <a:t/>
            </a:r>
            <a:br>
              <a:rPr lang="lt-LT" b="1" dirty="0"/>
            </a:br>
            <a:endParaRPr lang="lt-LT" b="1" dirty="0"/>
          </a:p>
        </p:txBody>
      </p:sp>
      <p:sp>
        <p:nvSpPr>
          <p:cNvPr id="3" name="Turinio vietos rezervavimo ženklas 2"/>
          <p:cNvSpPr>
            <a:spLocks noGrp="1"/>
          </p:cNvSpPr>
          <p:nvPr>
            <p:ph idx="1"/>
          </p:nvPr>
        </p:nvSpPr>
        <p:spPr>
          <a:xfrm>
            <a:off x="1463040" y="1268760"/>
            <a:ext cx="6196405" cy="4454309"/>
          </a:xfrm>
        </p:spPr>
        <p:txBody>
          <a:bodyPr>
            <a:normAutofit fontScale="77500" lnSpcReduction="20000"/>
          </a:bodyPr>
          <a:lstStyle/>
          <a:p>
            <a:pPr lvl="0"/>
            <a:r>
              <a:rPr lang="lt-LT" dirty="0"/>
              <a:t>Virš </a:t>
            </a:r>
            <a:r>
              <a:rPr lang="lt-LT" b="1" dirty="0"/>
              <a:t>90 proc. </a:t>
            </a:r>
            <a:r>
              <a:rPr lang="lt-LT" dirty="0"/>
              <a:t>labai dažnai ar dažnai reikiamą informaciją apie vaiko įgimtį ir patirtį gaunama pedagogų ir tėvų pokalbių metu bei vykdant vaiko stebėjimus.</a:t>
            </a:r>
          </a:p>
          <a:p>
            <a:pPr lvl="0"/>
            <a:r>
              <a:rPr lang="lt-LT" dirty="0"/>
              <a:t>Virš </a:t>
            </a:r>
            <a:r>
              <a:rPr lang="lt-LT" b="1" dirty="0"/>
              <a:t>80 proc. </a:t>
            </a:r>
            <a:r>
              <a:rPr lang="lt-LT" dirty="0"/>
              <a:t>žaidimas, demonstravimas, pokalbis, tiriamoji veikla, kūrybiniai darbai  - efektyviausi metodai, taikomi ugdymo procese.</a:t>
            </a:r>
          </a:p>
          <a:p>
            <a:pPr lvl="0"/>
            <a:r>
              <a:rPr lang="lt-LT" dirty="0"/>
              <a:t>Apie </a:t>
            </a:r>
            <a:r>
              <a:rPr lang="lt-LT" b="1" dirty="0"/>
              <a:t>40 proc. </a:t>
            </a:r>
            <a:r>
              <a:rPr lang="lt-LT" dirty="0"/>
              <a:t>organizuojant ugdymo procesą, naudojama įvairesnių  metodų.</a:t>
            </a:r>
          </a:p>
          <a:p>
            <a:pPr lvl="0"/>
            <a:r>
              <a:rPr lang="lt-LT" dirty="0"/>
              <a:t>Virš </a:t>
            </a:r>
            <a:r>
              <a:rPr lang="lt-LT" b="1" dirty="0"/>
              <a:t>90 proc. </a:t>
            </a:r>
            <a:r>
              <a:rPr lang="lt-LT" dirty="0"/>
              <a:t>labai dažnai ar dažnai naudingos informacijos apie šiuolaikiškus ugdymo metodus, formas, būdus ir jų pritaikymo galimybes gaunama iš interneto, nagrinėjant metodinę literatūrą, seminaruose.</a:t>
            </a:r>
          </a:p>
          <a:p>
            <a:pPr lvl="0"/>
            <a:r>
              <a:rPr lang="lt-LT" dirty="0"/>
              <a:t>Apie </a:t>
            </a:r>
            <a:r>
              <a:rPr lang="lt-LT" b="1" dirty="0"/>
              <a:t>60 proc. </a:t>
            </a:r>
            <a:r>
              <a:rPr lang="lt-LT" dirty="0"/>
              <a:t>rečiau informacijos apie šiuolaikiškus ugdymo metodus, </a:t>
            </a:r>
            <a:r>
              <a:rPr lang="lt-LT" dirty="0" smtClean="0"/>
              <a:t>formas, </a:t>
            </a:r>
            <a:r>
              <a:rPr lang="lt-LT" dirty="0"/>
              <a:t>būdus ir pritaikymo galimybes gauna konferencijose, kursuose, išvykose į kitas įstaigas, metodinių grupių ar būrelių pasitarimuose</a:t>
            </a:r>
            <a:r>
              <a:rPr lang="lt-LT" dirty="0" smtClean="0"/>
              <a:t>.</a:t>
            </a:r>
          </a:p>
          <a:p>
            <a:pPr marL="0" indent="0">
              <a:buNone/>
            </a:pPr>
            <a:r>
              <a:rPr lang="lt-LT" b="1" dirty="0" smtClean="0"/>
              <a:t>                          Įsivertinimo lygis - 3 (gerai)</a:t>
            </a:r>
            <a:endParaRPr lang="lt-LT" b="1" dirty="0"/>
          </a:p>
          <a:p>
            <a:pPr lvl="0"/>
            <a:endParaRPr lang="lt-LT" dirty="0"/>
          </a:p>
          <a:p>
            <a:endParaRPr lang="lt-LT" dirty="0"/>
          </a:p>
        </p:txBody>
      </p:sp>
    </p:spTree>
    <p:extLst>
      <p:ext uri="{BB962C8B-B14F-4D97-AF65-F5344CB8AC3E}">
        <p14:creationId xmlns:p14="http://schemas.microsoft.com/office/powerpoint/2010/main" val="3824081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187624" y="1340768"/>
            <a:ext cx="6965245" cy="72009"/>
          </a:xfrm>
        </p:spPr>
        <p:txBody>
          <a:bodyPr>
            <a:noAutofit/>
          </a:bodyPr>
          <a:lstStyle/>
          <a:p>
            <a:r>
              <a:rPr lang="lt-LT" sz="3200" dirty="0" smtClean="0"/>
              <a:t> </a:t>
            </a:r>
            <a:r>
              <a:rPr lang="lt-LT" sz="3200" b="1" dirty="0" smtClean="0"/>
              <a:t>KLASĖS VALDYMAS</a:t>
            </a:r>
            <a:r>
              <a:rPr lang="lt-LT" sz="3200" b="1" dirty="0"/>
              <a:t/>
            </a:r>
            <a:br>
              <a:rPr lang="lt-LT" sz="3200" b="1" dirty="0"/>
            </a:br>
            <a:endParaRPr lang="lt-LT" sz="3200" b="1" dirty="0"/>
          </a:p>
        </p:txBody>
      </p:sp>
      <p:sp>
        <p:nvSpPr>
          <p:cNvPr id="3" name="Turinio vietos rezervavimo ženklas 2"/>
          <p:cNvSpPr>
            <a:spLocks noGrp="1"/>
          </p:cNvSpPr>
          <p:nvPr>
            <p:ph idx="1"/>
          </p:nvPr>
        </p:nvSpPr>
        <p:spPr>
          <a:xfrm>
            <a:off x="1463040" y="1556792"/>
            <a:ext cx="6196405" cy="4166277"/>
          </a:xfrm>
        </p:spPr>
        <p:txBody>
          <a:bodyPr>
            <a:normAutofit fontScale="70000" lnSpcReduction="20000"/>
          </a:bodyPr>
          <a:lstStyle/>
          <a:p>
            <a:pPr lvl="0"/>
            <a:r>
              <a:rPr lang="lt-LT" b="1" dirty="0" smtClean="0"/>
              <a:t>80 </a:t>
            </a:r>
            <a:r>
              <a:rPr lang="lt-LT" b="1" dirty="0"/>
              <a:t>proc.</a:t>
            </a:r>
            <a:r>
              <a:rPr lang="lt-LT" dirty="0"/>
              <a:t> pedagogų vaikų elgesį valdo aiškiomis, sutartomis taisyklėmis, kurios yra matomos ir iškabintos grupėje visiems gerai matomoje vietoje. Pedagogės, kad užtikrintų taisyklių laikymąsi naudoja diskusijos, minčių lietaus, paskatinimo, taisyklių kartojimo, priminimo, aptarimo, apdovanojimo, atsiprašymo metodus, jeigu šie metodai nepasiekia tikslo, pedagogės taiko „nusiraminimo kėdutės“, individualaus pokalbio su vaiku ir tėvais ir kt. metodus.</a:t>
            </a:r>
          </a:p>
          <a:p>
            <a:pPr lvl="0"/>
            <a:r>
              <a:rPr lang="lt-LT" b="1" dirty="0"/>
              <a:t>97 proc. </a:t>
            </a:r>
            <a:r>
              <a:rPr lang="lt-LT" dirty="0"/>
              <a:t>pedagogų siekdami palaikyti drausmę ir tvarką nuolat vaikus pagiria už atliktą darbą ir ištvermę, </a:t>
            </a:r>
            <a:r>
              <a:rPr lang="lt-LT" b="1" dirty="0"/>
              <a:t>68 proc. </a:t>
            </a:r>
            <a:r>
              <a:rPr lang="lt-LT" dirty="0"/>
              <a:t>respondentų stengiasi daryti taip, kad visi vaikai visą laiką dalyvautų veikloje, stengiasi, kad visada veikla prasidėtų punktualiai ir medžiaga darbui visuomet būtų paruošta.</a:t>
            </a:r>
          </a:p>
          <a:p>
            <a:pPr lvl="0"/>
            <a:r>
              <a:rPr lang="lt-LT" dirty="0"/>
              <a:t>Tik daugiau nei puse respondentų (</a:t>
            </a:r>
            <a:r>
              <a:rPr lang="lt-LT" b="1" dirty="0"/>
              <a:t>57 proc.) </a:t>
            </a:r>
            <a:r>
              <a:rPr lang="lt-LT" dirty="0"/>
              <a:t>vaikams visada aiškiai pasako, kad yra netoleruojamas netinkamas elgesys ir tik </a:t>
            </a:r>
            <a:r>
              <a:rPr lang="lt-LT" b="1" dirty="0"/>
              <a:t>61 proc. </a:t>
            </a:r>
            <a:r>
              <a:rPr lang="lt-LT" dirty="0"/>
              <a:t>pedagogų reikalauja, kad taisyklių būtų laikomasi grupėje ir namuose</a:t>
            </a:r>
            <a:r>
              <a:rPr lang="lt-LT" dirty="0" smtClean="0"/>
              <a:t>. </a:t>
            </a:r>
          </a:p>
          <a:p>
            <a:pPr marL="0" lvl="0" indent="0">
              <a:buNone/>
            </a:pPr>
            <a:r>
              <a:rPr lang="lt-LT" b="1" dirty="0"/>
              <a:t> </a:t>
            </a:r>
            <a:r>
              <a:rPr lang="lt-LT" b="1" dirty="0" smtClean="0"/>
              <a:t>                                   </a:t>
            </a:r>
            <a:r>
              <a:rPr lang="lt-LT" b="1" dirty="0"/>
              <a:t> </a:t>
            </a:r>
            <a:r>
              <a:rPr lang="lt-LT" b="1" dirty="0" smtClean="0"/>
              <a:t>   Įsivertinimo lygis - 3 ( gerai)</a:t>
            </a:r>
            <a:endParaRPr lang="lt-LT" b="1" dirty="0"/>
          </a:p>
        </p:txBody>
      </p:sp>
    </p:spTree>
    <p:extLst>
      <p:ext uri="{BB962C8B-B14F-4D97-AF65-F5344CB8AC3E}">
        <p14:creationId xmlns:p14="http://schemas.microsoft.com/office/powerpoint/2010/main" val="3478593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95023" y="817582"/>
            <a:ext cx="6965245" cy="4267602"/>
          </a:xfrm>
        </p:spPr>
        <p:txBody>
          <a:bodyPr>
            <a:normAutofit fontScale="90000"/>
          </a:bodyPr>
          <a:lstStyle/>
          <a:p>
            <a:r>
              <a:rPr lang="lt-LT" b="1" dirty="0" smtClean="0">
                <a:latin typeface="Times New Roman" panose="02020603050405020304" pitchFamily="18" charset="0"/>
                <a:cs typeface="Times New Roman" panose="02020603050405020304" pitchFamily="18" charset="0"/>
              </a:rPr>
              <a:t/>
            </a:r>
            <a:br>
              <a:rPr lang="lt-LT" b="1" dirty="0" smtClean="0">
                <a:latin typeface="Times New Roman" panose="02020603050405020304" pitchFamily="18" charset="0"/>
                <a:cs typeface="Times New Roman" panose="02020603050405020304" pitchFamily="18" charset="0"/>
              </a:rPr>
            </a:br>
            <a:r>
              <a:rPr lang="lt-LT" b="1" dirty="0" smtClean="0">
                <a:latin typeface="Times New Roman" panose="02020603050405020304" pitchFamily="18" charset="0"/>
                <a:cs typeface="Times New Roman" panose="02020603050405020304" pitchFamily="18" charset="0"/>
              </a:rPr>
              <a:t>Bendras rodiklio</a:t>
            </a:r>
            <a:br>
              <a:rPr lang="lt-LT" b="1" dirty="0" smtClean="0">
                <a:latin typeface="Times New Roman" panose="02020603050405020304" pitchFamily="18" charset="0"/>
                <a:cs typeface="Times New Roman" panose="02020603050405020304" pitchFamily="18" charset="0"/>
              </a:rPr>
            </a:br>
            <a:r>
              <a:rPr lang="lt-LT" sz="3600" b="1" dirty="0" smtClean="0">
                <a:latin typeface="Times New Roman" panose="02020603050405020304" pitchFamily="18" charset="0"/>
                <a:cs typeface="Times New Roman" panose="02020603050405020304" pitchFamily="18" charset="0"/>
              </a:rPr>
              <a:t>UGDYMO(SI) ORGANIZAVIMAS</a:t>
            </a:r>
            <a:br>
              <a:rPr lang="lt-LT" sz="3600" b="1" dirty="0" smtClean="0">
                <a:latin typeface="Times New Roman" panose="02020603050405020304" pitchFamily="18" charset="0"/>
                <a:cs typeface="Times New Roman" panose="02020603050405020304" pitchFamily="18" charset="0"/>
              </a:rPr>
            </a:br>
            <a:r>
              <a:rPr lang="lt-LT" sz="3600" b="1" dirty="0" smtClean="0">
                <a:solidFill>
                  <a:schemeClr val="accent1">
                    <a:lumMod val="75000"/>
                  </a:schemeClr>
                </a:solidFill>
                <a:latin typeface="Times New Roman" panose="02020603050405020304" pitchFamily="18" charset="0"/>
                <a:cs typeface="Times New Roman" panose="02020603050405020304" pitchFamily="18" charset="0"/>
              </a:rPr>
              <a:t>ĮVERTINIMAS</a:t>
            </a:r>
            <a:r>
              <a:rPr lang="lt-LT" b="1" dirty="0" smtClean="0">
                <a:solidFill>
                  <a:schemeClr val="accent1">
                    <a:lumMod val="75000"/>
                  </a:schemeClr>
                </a:solidFill>
                <a:latin typeface="Times New Roman" panose="02020603050405020304" pitchFamily="18" charset="0"/>
                <a:cs typeface="Times New Roman" panose="02020603050405020304" pitchFamily="18" charset="0"/>
              </a:rPr>
              <a:t>  -   </a:t>
            </a:r>
            <a:r>
              <a:rPr lang="lt-LT" sz="6600" b="1" dirty="0" smtClean="0">
                <a:solidFill>
                  <a:schemeClr val="accent1">
                    <a:lumMod val="75000"/>
                  </a:schemeClr>
                </a:solidFill>
                <a:latin typeface="Times New Roman" panose="02020603050405020304" pitchFamily="18" charset="0"/>
                <a:cs typeface="Times New Roman" panose="02020603050405020304" pitchFamily="18" charset="0"/>
              </a:rPr>
              <a:t>2,5</a:t>
            </a:r>
            <a:r>
              <a:rPr lang="lt-LT" b="1" dirty="0" smtClean="0">
                <a:solidFill>
                  <a:schemeClr val="accent1">
                    <a:lumMod val="75000"/>
                  </a:schemeClr>
                </a:solidFill>
                <a:latin typeface="Times New Roman" panose="02020603050405020304" pitchFamily="18" charset="0"/>
                <a:cs typeface="Times New Roman" panose="02020603050405020304" pitchFamily="18" charset="0"/>
              </a:rPr>
              <a:t/>
            </a:r>
            <a:br>
              <a:rPr lang="lt-LT" b="1" dirty="0" smtClean="0">
                <a:solidFill>
                  <a:schemeClr val="accent1">
                    <a:lumMod val="75000"/>
                  </a:schemeClr>
                </a:solidFill>
                <a:latin typeface="Times New Roman" panose="02020603050405020304" pitchFamily="18" charset="0"/>
                <a:cs typeface="Times New Roman" panose="02020603050405020304" pitchFamily="18" charset="0"/>
              </a:rPr>
            </a:br>
            <a:r>
              <a:rPr lang="lt-LT" dirty="0" smtClean="0">
                <a:solidFill>
                  <a:schemeClr val="accent1">
                    <a:lumMod val="75000"/>
                  </a:schemeClr>
                </a:solidFill>
              </a:rPr>
              <a:t/>
            </a:r>
            <a:br>
              <a:rPr lang="lt-LT" dirty="0" smtClean="0">
                <a:solidFill>
                  <a:schemeClr val="accent1">
                    <a:lumMod val="75000"/>
                  </a:schemeClr>
                </a:solidFill>
              </a:rPr>
            </a:br>
            <a:endParaRPr lang="lt-LT" dirty="0">
              <a:solidFill>
                <a:schemeClr val="accent1">
                  <a:lumMod val="75000"/>
                </a:schemeClr>
              </a:solidFill>
            </a:endParaRPr>
          </a:p>
        </p:txBody>
      </p:sp>
    </p:spTree>
    <p:extLst>
      <p:ext uri="{BB962C8B-B14F-4D97-AF65-F5344CB8AC3E}">
        <p14:creationId xmlns:p14="http://schemas.microsoft.com/office/powerpoint/2010/main" val="737272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95023" y="817583"/>
            <a:ext cx="6965245" cy="1027242"/>
          </a:xfrm>
        </p:spPr>
        <p:txBody>
          <a:bodyPr>
            <a:normAutofit fontScale="90000"/>
          </a:bodyPr>
          <a:lstStyle/>
          <a:p>
            <a:r>
              <a:rPr lang="lt-LT" sz="3600" dirty="0" err="1" smtClean="0">
                <a:solidFill>
                  <a:srgbClr val="C00000"/>
                </a:solidFill>
              </a:rPr>
              <a:t>Ugdymo(si</a:t>
            </a:r>
            <a:r>
              <a:rPr lang="lt-LT" sz="3600" dirty="0" smtClean="0">
                <a:solidFill>
                  <a:srgbClr val="C00000"/>
                </a:solidFill>
              </a:rPr>
              <a:t>) organizavimas</a:t>
            </a:r>
            <a:br>
              <a:rPr lang="lt-LT" sz="3600" dirty="0" smtClean="0">
                <a:solidFill>
                  <a:srgbClr val="C00000"/>
                </a:solidFill>
              </a:rPr>
            </a:br>
            <a:r>
              <a:rPr lang="lt-LT" sz="2800" dirty="0" smtClean="0">
                <a:solidFill>
                  <a:srgbClr val="C00000"/>
                </a:solidFill>
              </a:rPr>
              <a:t>Platusis </a:t>
            </a:r>
            <a:r>
              <a:rPr lang="lt-LT" sz="2800" dirty="0" smtClean="0">
                <a:solidFill>
                  <a:srgbClr val="C00000"/>
                </a:solidFill>
              </a:rPr>
              <a:t>auditas  </a:t>
            </a:r>
            <a:r>
              <a:rPr lang="lt-LT" sz="2800" b="1" dirty="0" smtClean="0"/>
              <a:t>Bendras įvertinimas - 2,7</a:t>
            </a:r>
            <a:endParaRPr lang="lt-LT" sz="2800" b="1" dirty="0"/>
          </a:p>
        </p:txBody>
      </p:sp>
      <p:sp>
        <p:nvSpPr>
          <p:cNvPr id="3" name="Turinio vietos rezervavimo ženklas 2"/>
          <p:cNvSpPr>
            <a:spLocks noGrp="1"/>
          </p:cNvSpPr>
          <p:nvPr>
            <p:ph idx="1"/>
          </p:nvPr>
        </p:nvSpPr>
        <p:spPr/>
        <p:txBody>
          <a:bodyPr/>
          <a:lstStyle/>
          <a:p>
            <a:endParaRPr lang="lt-LT"/>
          </a:p>
        </p:txBody>
      </p:sp>
      <p:graphicFrame>
        <p:nvGraphicFramePr>
          <p:cNvPr id="4" name="Turinio vietos rezervavimo ženklas 3"/>
          <p:cNvGraphicFramePr>
            <a:graphicFrameLocks noGrp="1"/>
          </p:cNvGraphicFramePr>
          <p:nvPr>
            <p:extLst>
              <p:ext uri="{D42A27DB-BD31-4B8C-83A1-F6EECF244321}">
                <p14:modId xmlns:p14="http://schemas.microsoft.com/office/powerpoint/2010/main" val="520181625"/>
              </p:ext>
            </p:extLst>
          </p:nvPr>
        </p:nvGraphicFramePr>
        <p:xfrm>
          <a:off x="1259632" y="1844824"/>
          <a:ext cx="6732240" cy="4104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1541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95023" y="817583"/>
            <a:ext cx="6965245" cy="883226"/>
          </a:xfrm>
        </p:spPr>
        <p:txBody>
          <a:bodyPr/>
          <a:lstStyle/>
          <a:p>
            <a:r>
              <a:rPr lang="lt-LT" dirty="0" smtClean="0"/>
              <a:t>Rekomendacijos</a:t>
            </a:r>
            <a:endParaRPr lang="lt-LT" dirty="0"/>
          </a:p>
        </p:txBody>
      </p:sp>
      <p:sp>
        <p:nvSpPr>
          <p:cNvPr id="3" name="Turinio vietos rezervavimo ženklas 2"/>
          <p:cNvSpPr>
            <a:spLocks noGrp="1"/>
          </p:cNvSpPr>
          <p:nvPr>
            <p:ph idx="1"/>
          </p:nvPr>
        </p:nvSpPr>
        <p:spPr>
          <a:xfrm>
            <a:off x="1463040" y="1628800"/>
            <a:ext cx="6196405" cy="4248472"/>
          </a:xfrm>
        </p:spPr>
        <p:txBody>
          <a:bodyPr>
            <a:noAutofit/>
          </a:bodyPr>
          <a:lstStyle/>
          <a:p>
            <a:r>
              <a:rPr lang="lt-LT" sz="1800" dirty="0" smtClean="0"/>
              <a:t>Kiekvienoje amžiaus grupėje – </a:t>
            </a:r>
            <a:r>
              <a:rPr lang="lt-LT" sz="1800" b="1" dirty="0" smtClean="0"/>
              <a:t>psichologo konsultacija </a:t>
            </a:r>
            <a:r>
              <a:rPr lang="lt-LT" sz="1800" dirty="0" smtClean="0"/>
              <a:t>apie grupės valdymą, bei taisyklių laikymąsi grupėje ir namuose.</a:t>
            </a:r>
            <a:endParaRPr lang="lt-LT" sz="1800" dirty="0"/>
          </a:p>
          <a:p>
            <a:r>
              <a:rPr lang="lt-LT" sz="1800" dirty="0" smtClean="0"/>
              <a:t>Atliepiant šiuolaikiškus ugdymo metodus ir būdus, formas ir jų praktinio pritaikymo galimybes ugdymo procese, </a:t>
            </a:r>
            <a:r>
              <a:rPr lang="lt-LT" sz="1800" b="1" dirty="0" smtClean="0"/>
              <a:t>rengti refleksijas </a:t>
            </a:r>
            <a:r>
              <a:rPr lang="lt-LT" sz="1800" dirty="0" smtClean="0"/>
              <a:t>(analizuoti stipriąsias ir silpnąsias puses) </a:t>
            </a:r>
            <a:r>
              <a:rPr lang="lt-LT" sz="1800" dirty="0"/>
              <a:t>po įvairių veiklų ir </a:t>
            </a:r>
            <a:r>
              <a:rPr lang="lt-LT" sz="1800" dirty="0" smtClean="0"/>
              <a:t>renginių; kurti </a:t>
            </a:r>
            <a:r>
              <a:rPr lang="lt-LT" sz="1800" dirty="0"/>
              <a:t>kolegialaus mokymosi tradicijas</a:t>
            </a:r>
            <a:r>
              <a:rPr lang="lt-LT" sz="1800" dirty="0" smtClean="0"/>
              <a:t>.</a:t>
            </a:r>
          </a:p>
          <a:p>
            <a:r>
              <a:rPr lang="lt-LT" sz="1800" dirty="0"/>
              <a:t>Tęsti mokytojų asmeninį profesinį tobulėjimą bei gerinti šiuolaikinio </a:t>
            </a:r>
            <a:r>
              <a:rPr lang="lt-LT" sz="1800" dirty="0" smtClean="0"/>
              <a:t>mokytojo (auklėtojo) </a:t>
            </a:r>
            <a:r>
              <a:rPr lang="lt-LT" sz="1800" dirty="0"/>
              <a:t>kompetencijas, pvz. </a:t>
            </a:r>
            <a:r>
              <a:rPr lang="lt-LT" sz="1800" b="1" dirty="0"/>
              <a:t>kviesti </a:t>
            </a:r>
            <a:r>
              <a:rPr lang="lt-LT" sz="1800" b="1" dirty="0" smtClean="0"/>
              <a:t> </a:t>
            </a:r>
            <a:r>
              <a:rPr lang="lt-LT" sz="1800" b="1" dirty="0" err="1" smtClean="0"/>
              <a:t>mentorius</a:t>
            </a:r>
            <a:r>
              <a:rPr lang="lt-LT" sz="1800" b="1" dirty="0" smtClean="0"/>
              <a:t>, ekspertus-praktikus</a:t>
            </a:r>
            <a:r>
              <a:rPr lang="lt-LT" sz="1800" dirty="0" smtClean="0"/>
              <a:t>, kurie konsultuotų, kaip diferencijuoti, individualizuoti ir integruoti ugdymo turinį ikimokyklinėje įstaigoje.</a:t>
            </a:r>
            <a:endParaRPr lang="lt-LT" sz="1800" dirty="0"/>
          </a:p>
        </p:txBody>
      </p:sp>
    </p:spTree>
    <p:extLst>
      <p:ext uri="{BB962C8B-B14F-4D97-AF65-F5344CB8AC3E}">
        <p14:creationId xmlns:p14="http://schemas.microsoft.com/office/powerpoint/2010/main" val="439364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1095023" y="817583"/>
            <a:ext cx="6933361" cy="811217"/>
          </a:xfrm>
        </p:spPr>
        <p:txBody>
          <a:bodyPr>
            <a:normAutofit fontScale="90000"/>
          </a:bodyPr>
          <a:lstStyle/>
          <a:p>
            <a:r>
              <a:rPr lang="lt-LT" sz="3100" b="1" dirty="0" smtClean="0"/>
              <a:t>1.</a:t>
            </a:r>
            <a:r>
              <a:rPr lang="lt-LT" sz="2700" b="1" dirty="0" smtClean="0"/>
              <a:t>Kokiais būdais, metodais organizuojate veiklą grupėje ugdymo diferencijavimui užtikrinti?</a:t>
            </a:r>
            <a:endParaRPr lang="lt-LT" sz="2700" b="1" dirty="0"/>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815101995"/>
              </p:ext>
            </p:extLst>
          </p:nvPr>
        </p:nvGraphicFramePr>
        <p:xfrm>
          <a:off x="899592" y="1628800"/>
          <a:ext cx="7560840"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1845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3798787299"/>
              </p:ext>
            </p:extLst>
          </p:nvPr>
        </p:nvGraphicFramePr>
        <p:xfrm>
          <a:off x="827584" y="692696"/>
          <a:ext cx="7416824"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7845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3751717450"/>
              </p:ext>
            </p:extLst>
          </p:nvPr>
        </p:nvGraphicFramePr>
        <p:xfrm>
          <a:off x="1115616" y="1052736"/>
          <a:ext cx="7056784"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3136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1708529700"/>
              </p:ext>
            </p:extLst>
          </p:nvPr>
        </p:nvGraphicFramePr>
        <p:xfrm>
          <a:off x="1331640" y="980728"/>
          <a:ext cx="648072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438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95023" y="817583"/>
            <a:ext cx="6965245" cy="955234"/>
          </a:xfrm>
        </p:spPr>
        <p:txBody>
          <a:bodyPr>
            <a:noAutofit/>
          </a:bodyPr>
          <a:lstStyle/>
          <a:p>
            <a:r>
              <a:rPr lang="lt-LT" sz="2400" b="1" dirty="0"/>
              <a:t>2.Kokiais būdais, metodais organizuojate veiklą grupėje ugdymo individualizavimui užtikrinti?</a:t>
            </a:r>
          </a:p>
        </p:txBody>
      </p:sp>
      <p:graphicFrame>
        <p:nvGraphicFramePr>
          <p:cNvPr id="3" name="Diagrama 2"/>
          <p:cNvGraphicFramePr>
            <a:graphicFrameLocks/>
          </p:cNvGraphicFramePr>
          <p:nvPr>
            <p:extLst>
              <p:ext uri="{D42A27DB-BD31-4B8C-83A1-F6EECF244321}">
                <p14:modId xmlns:p14="http://schemas.microsoft.com/office/powerpoint/2010/main" val="2899648160"/>
              </p:ext>
            </p:extLst>
          </p:nvPr>
        </p:nvGraphicFramePr>
        <p:xfrm>
          <a:off x="1619672" y="1772816"/>
          <a:ext cx="6089477" cy="4403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6876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596877930"/>
              </p:ext>
            </p:extLst>
          </p:nvPr>
        </p:nvGraphicFramePr>
        <p:xfrm>
          <a:off x="1576387" y="908720"/>
          <a:ext cx="6163965" cy="45086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8049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2857191016"/>
              </p:ext>
            </p:extLst>
          </p:nvPr>
        </p:nvGraphicFramePr>
        <p:xfrm>
          <a:off x="827585" y="1052736"/>
          <a:ext cx="7560840"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3224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a:graphicFrameLocks/>
          </p:cNvGraphicFramePr>
          <p:nvPr>
            <p:extLst>
              <p:ext uri="{D42A27DB-BD31-4B8C-83A1-F6EECF244321}">
                <p14:modId xmlns:p14="http://schemas.microsoft.com/office/powerpoint/2010/main" val="2989788296"/>
              </p:ext>
            </p:extLst>
          </p:nvPr>
        </p:nvGraphicFramePr>
        <p:xfrm>
          <a:off x="907255" y="981074"/>
          <a:ext cx="7329489" cy="48958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394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meigtukas">
  <a:themeElements>
    <a:clrScheme name="Smeigtukas">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Smeigtukas">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eigtukas">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757</TotalTime>
  <Words>848</Words>
  <Application>Microsoft Office PowerPoint</Application>
  <PresentationFormat>Demonstracija ekrane (4:3)</PresentationFormat>
  <Paragraphs>99</Paragraphs>
  <Slides>19</Slides>
  <Notes>0</Notes>
  <HiddenSlides>0</HiddenSlides>
  <MMClips>0</MMClips>
  <ScaleCrop>false</ScaleCrop>
  <HeadingPairs>
    <vt:vector size="4" baseType="variant">
      <vt:variant>
        <vt:lpstr>Tema</vt:lpstr>
      </vt:variant>
      <vt:variant>
        <vt:i4>1</vt:i4>
      </vt:variant>
      <vt:variant>
        <vt:lpstr>Skaidrių pavadinimai</vt:lpstr>
      </vt:variant>
      <vt:variant>
        <vt:i4>19</vt:i4>
      </vt:variant>
    </vt:vector>
  </HeadingPairs>
  <TitlesOfParts>
    <vt:vector size="20" baseType="lpstr">
      <vt:lpstr>Smeigtukas</vt:lpstr>
      <vt:lpstr>Diferencijavimas, individualizavimas, suasmeninimas</vt:lpstr>
      <vt:lpstr>1.Kokiais būdais, metodais organizuojate veiklą grupėje ugdymo diferencijavimui užtikrinti?</vt:lpstr>
      <vt:lpstr>PowerPoint pristatymas</vt:lpstr>
      <vt:lpstr>PowerPoint pristatymas</vt:lpstr>
      <vt:lpstr>PowerPoint pristatymas</vt:lpstr>
      <vt:lpstr>2.Kokiais būdais, metodais organizuojate veiklą grupėje ugdymo individualizavimui užtikrinti?</vt:lpstr>
      <vt:lpstr>PowerPoint pristatymas</vt:lpstr>
      <vt:lpstr>PowerPoint pristatymas</vt:lpstr>
      <vt:lpstr>PowerPoint pristatymas</vt:lpstr>
      <vt:lpstr>3.Kokius metodus naudojate veikloms organizuoti, jei grupėje turite integruotų vaikų?</vt:lpstr>
      <vt:lpstr>BENDROS IŠVADOS  Sudarytos, remiantis anketinės ir Focus grupės apklausos duomenimis</vt:lpstr>
      <vt:lpstr>DIFERENCIJAVIMAS, INDIVIDUALIZAVIMAS, SUASMENINIMAS</vt:lpstr>
      <vt:lpstr>PowerPoint pristatymas</vt:lpstr>
      <vt:lpstr>UGDYMO(SI) INTEGRALUMAS</vt:lpstr>
      <vt:lpstr>ĮVAIROVĖ </vt:lpstr>
      <vt:lpstr> KLASĖS VALDYMAS </vt:lpstr>
      <vt:lpstr> Bendras rodiklio UGDYMO(SI) ORGANIZAVIMAS ĮVERTINIMAS  -   2,5  </vt:lpstr>
      <vt:lpstr>Ugdymo(si) organizavimas Platusis auditas  Bendras įvertinimas - 2,7</vt:lpstr>
      <vt:lpstr>Rekomendacijos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Diferencijavimas, individualizavimas, suasmeninimas</dc:title>
  <dc:creator>Admin</dc:creator>
  <cp:lastModifiedBy>Admin</cp:lastModifiedBy>
  <cp:revision>49</cp:revision>
  <dcterms:created xsi:type="dcterms:W3CDTF">2018-12-10T18:05:08Z</dcterms:created>
  <dcterms:modified xsi:type="dcterms:W3CDTF">2018-12-13T20:26:30Z</dcterms:modified>
</cp:coreProperties>
</file>