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332" r:id="rId2"/>
    <p:sldId id="334" r:id="rId3"/>
    <p:sldId id="333" r:id="rId4"/>
    <p:sldId id="307" r:id="rId5"/>
    <p:sldId id="326" r:id="rId6"/>
    <p:sldId id="328" r:id="rId7"/>
    <p:sldId id="329" r:id="rId8"/>
    <p:sldId id="330" r:id="rId9"/>
    <p:sldId id="336" r:id="rId10"/>
    <p:sldId id="381" r:id="rId11"/>
    <p:sldId id="382" r:id="rId12"/>
    <p:sldId id="383" r:id="rId13"/>
    <p:sldId id="384" r:id="rId14"/>
    <p:sldId id="355" r:id="rId15"/>
    <p:sldId id="386" r:id="rId16"/>
    <p:sldId id="378" r:id="rId17"/>
    <p:sldId id="379" r:id="rId18"/>
    <p:sldId id="380" r:id="rId19"/>
    <p:sldId id="385" r:id="rId20"/>
    <p:sldId id="387" r:id="rId21"/>
    <p:sldId id="38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3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896398366870811E-2"/>
          <c:y val="3.3637261285609274E-2"/>
          <c:w val="0.91212829299115383"/>
          <c:h val="0.78151058680771368"/>
        </c:manualLayout>
      </c:layout>
      <c:lineChart>
        <c:grouping val="stacked"/>
        <c:varyColors val="0"/>
        <c:ser>
          <c:idx val="0"/>
          <c:order val="0"/>
          <c:tx>
            <c:strRef>
              <c:f>Lapas1!$B$1</c:f>
              <c:strCache>
                <c:ptCount val="1"/>
                <c:pt idx="0">
                  <c:v>Balai</c:v>
                </c:pt>
              </c:strCache>
            </c:strRef>
          </c:tx>
          <c:marker>
            <c:spPr>
              <a:solidFill>
                <a:srgbClr val="FF0000"/>
              </a:solidFill>
            </c:spPr>
          </c:marker>
          <c:dPt>
            <c:idx val="1"/>
            <c:bubble3D val="0"/>
          </c:dPt>
          <c:dPt>
            <c:idx val="2"/>
            <c:bubble3D val="0"/>
          </c:dPt>
          <c:dPt>
            <c:idx val="3"/>
            <c:bubble3D val="0"/>
          </c:dPt>
          <c:dLbls>
            <c:showLegendKey val="0"/>
            <c:showVal val="1"/>
            <c:showCatName val="0"/>
            <c:showSerName val="0"/>
            <c:showPercent val="0"/>
            <c:showBubbleSize val="0"/>
            <c:showLeaderLines val="0"/>
          </c:dLbls>
          <c:cat>
            <c:strRef>
              <c:f>Lapas1!$A$2:$A$5</c:f>
              <c:strCache>
                <c:ptCount val="4"/>
                <c:pt idx="0">
                  <c:v>Rezultatai</c:v>
                </c:pt>
                <c:pt idx="1">
                  <c:v>Ugdymas(is ir mokinių patirtys</c:v>
                </c:pt>
                <c:pt idx="2">
                  <c:v>Ugdymo(si) aplinkos</c:v>
                </c:pt>
                <c:pt idx="3">
                  <c:v>Lyderystė ir vadyba</c:v>
                </c:pt>
              </c:strCache>
            </c:strRef>
          </c:cat>
          <c:val>
            <c:numRef>
              <c:f>Lapas1!$B$2:$B$5</c:f>
              <c:numCache>
                <c:formatCode>General</c:formatCode>
                <c:ptCount val="4"/>
                <c:pt idx="0">
                  <c:v>2.9</c:v>
                </c:pt>
                <c:pt idx="1">
                  <c:v>2.9</c:v>
                </c:pt>
                <c:pt idx="2">
                  <c:v>2.5</c:v>
                </c:pt>
                <c:pt idx="3">
                  <c:v>2.8</c:v>
                </c:pt>
              </c:numCache>
            </c:numRef>
          </c:val>
          <c:smooth val="0"/>
        </c:ser>
        <c:dLbls>
          <c:showLegendKey val="0"/>
          <c:showVal val="0"/>
          <c:showCatName val="0"/>
          <c:showSerName val="0"/>
          <c:showPercent val="0"/>
          <c:showBubbleSize val="0"/>
        </c:dLbls>
        <c:marker val="1"/>
        <c:smooth val="0"/>
        <c:axId val="35787520"/>
        <c:axId val="35789056"/>
      </c:lineChart>
      <c:catAx>
        <c:axId val="35787520"/>
        <c:scaling>
          <c:orientation val="minMax"/>
        </c:scaling>
        <c:delete val="0"/>
        <c:axPos val="b"/>
        <c:majorTickMark val="out"/>
        <c:minorTickMark val="none"/>
        <c:tickLblPos val="nextTo"/>
        <c:crossAx val="35789056"/>
        <c:crosses val="autoZero"/>
        <c:auto val="1"/>
        <c:lblAlgn val="ctr"/>
        <c:lblOffset val="100"/>
        <c:noMultiLvlLbl val="0"/>
      </c:catAx>
      <c:valAx>
        <c:axId val="35789056"/>
        <c:scaling>
          <c:orientation val="minMax"/>
        </c:scaling>
        <c:delete val="0"/>
        <c:axPos val="l"/>
        <c:majorGridlines/>
        <c:numFmt formatCode="General" sourceLinked="1"/>
        <c:majorTickMark val="out"/>
        <c:minorTickMark val="none"/>
        <c:tickLblPos val="nextTo"/>
        <c:crossAx val="35787520"/>
        <c:crosses val="autoZero"/>
        <c:crossBetween val="between"/>
      </c:valAx>
    </c:plotArea>
    <c:plotVisOnly val="1"/>
    <c:dispBlanksAs val="gap"/>
    <c:showDLblsOverMax val="0"/>
  </c:chart>
  <c:txPr>
    <a:bodyPr/>
    <a:lstStyle/>
    <a:p>
      <a:pPr>
        <a:defRPr sz="1800"/>
      </a:pPr>
      <a:endParaRPr lang="lt-LT"/>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lt-LT" dirty="0" smtClean="0"/>
              <a:t>Raktiniai</a:t>
            </a:r>
            <a:r>
              <a:rPr lang="lt-LT" baseline="0" dirty="0" smtClean="0"/>
              <a:t> žodžiai</a:t>
            </a:r>
            <a:endParaRPr lang="en-US" dirty="0"/>
          </a:p>
        </c:rich>
      </c:tx>
      <c:layout/>
      <c:overlay val="0"/>
    </c:title>
    <c:autoTitleDeleted val="0"/>
    <c:plotArea>
      <c:layout/>
      <c:barChart>
        <c:barDir val="bar"/>
        <c:grouping val="clustered"/>
        <c:varyColors val="0"/>
        <c:ser>
          <c:idx val="0"/>
          <c:order val="0"/>
          <c:tx>
            <c:strRef>
              <c:f>Lapas1!$B$1</c:f>
              <c:strCache>
                <c:ptCount val="1"/>
                <c:pt idx="0">
                  <c:v>1 seka</c:v>
                </c:pt>
              </c:strCache>
            </c:strRef>
          </c:tx>
          <c:invertIfNegative val="0"/>
          <c:dPt>
            <c:idx val="0"/>
            <c:invertIfNegative val="0"/>
            <c:bubble3D val="0"/>
            <c:spPr>
              <a:solidFill>
                <a:schemeClr val="accent2">
                  <a:lumMod val="40000"/>
                  <a:lumOff val="60000"/>
                </a:schemeClr>
              </a:solidFill>
            </c:spPr>
          </c:dPt>
          <c:dPt>
            <c:idx val="1"/>
            <c:invertIfNegative val="0"/>
            <c:bubble3D val="0"/>
            <c:spPr>
              <a:solidFill>
                <a:srgbClr val="00B0F0"/>
              </a:solidFill>
            </c:spPr>
          </c:dPt>
          <c:dPt>
            <c:idx val="3"/>
            <c:invertIfNegative val="0"/>
            <c:bubble3D val="0"/>
            <c:spPr>
              <a:solidFill>
                <a:srgbClr val="92D050"/>
              </a:solidFill>
            </c:spPr>
          </c:dPt>
          <c:dLbls>
            <c:txPr>
              <a:bodyPr/>
              <a:lstStyle/>
              <a:p>
                <a:pPr>
                  <a:defRPr sz="2400"/>
                </a:pPr>
                <a:endParaRPr lang="lt-LT"/>
              </a:p>
            </c:txPr>
            <c:showLegendKey val="0"/>
            <c:showVal val="1"/>
            <c:showCatName val="0"/>
            <c:showSerName val="0"/>
            <c:showPercent val="0"/>
            <c:showBubbleSize val="0"/>
            <c:showLeaderLines val="0"/>
          </c:dLbls>
          <c:cat>
            <c:strRef>
              <c:f>Lapas1!$A$2:$A$5</c:f>
              <c:strCache>
                <c:ptCount val="4"/>
                <c:pt idx="0">
                  <c:v>Diferencijavimas, inidividualizavimas, suasmenininims</c:v>
                </c:pt>
                <c:pt idx="1">
                  <c:v>Ugdymosi integralumas</c:v>
                </c:pt>
                <c:pt idx="2">
                  <c:v>Įvairovė</c:v>
                </c:pt>
                <c:pt idx="3">
                  <c:v>Klasės valdymas</c:v>
                </c:pt>
              </c:strCache>
            </c:strRef>
          </c:cat>
          <c:val>
            <c:numRef>
              <c:f>Lapas1!$B$2:$B$5</c:f>
              <c:numCache>
                <c:formatCode>General</c:formatCode>
                <c:ptCount val="4"/>
                <c:pt idx="0">
                  <c:v>2.6</c:v>
                </c:pt>
                <c:pt idx="1">
                  <c:v>2.6</c:v>
                </c:pt>
                <c:pt idx="2">
                  <c:v>2.7</c:v>
                </c:pt>
                <c:pt idx="3">
                  <c:v>2.8</c:v>
                </c:pt>
              </c:numCache>
            </c:numRef>
          </c:val>
        </c:ser>
        <c:dLbls>
          <c:showLegendKey val="0"/>
          <c:showVal val="0"/>
          <c:showCatName val="0"/>
          <c:showSerName val="0"/>
          <c:showPercent val="0"/>
          <c:showBubbleSize val="0"/>
        </c:dLbls>
        <c:gapWidth val="150"/>
        <c:axId val="122654720"/>
        <c:axId val="122656256"/>
      </c:barChart>
      <c:catAx>
        <c:axId val="122654720"/>
        <c:scaling>
          <c:orientation val="minMax"/>
        </c:scaling>
        <c:delete val="0"/>
        <c:axPos val="l"/>
        <c:majorTickMark val="out"/>
        <c:minorTickMark val="none"/>
        <c:tickLblPos val="nextTo"/>
        <c:crossAx val="122656256"/>
        <c:crosses val="autoZero"/>
        <c:auto val="1"/>
        <c:lblAlgn val="ctr"/>
        <c:lblOffset val="100"/>
        <c:noMultiLvlLbl val="0"/>
      </c:catAx>
      <c:valAx>
        <c:axId val="122656256"/>
        <c:scaling>
          <c:orientation val="minMax"/>
        </c:scaling>
        <c:delete val="0"/>
        <c:axPos val="b"/>
        <c:majorGridlines/>
        <c:numFmt formatCode="General" sourceLinked="1"/>
        <c:majorTickMark val="out"/>
        <c:minorTickMark val="none"/>
        <c:tickLblPos val="nextTo"/>
        <c:crossAx val="122654720"/>
        <c:crosses val="autoZero"/>
        <c:crossBetween val="between"/>
      </c:valAx>
    </c:plotArea>
    <c:plotVisOnly val="1"/>
    <c:dispBlanksAs val="gap"/>
    <c:showDLblsOverMax val="0"/>
  </c:chart>
  <c:txPr>
    <a:bodyPr/>
    <a:lstStyle/>
    <a:p>
      <a:pPr>
        <a:defRPr sz="1800"/>
      </a:pPr>
      <a:endParaRPr lang="lt-LT"/>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Lapas1!$B$1</c:f>
              <c:strCache>
                <c:ptCount val="1"/>
                <c:pt idx="0">
                  <c:v>Temos</c:v>
                </c:pt>
              </c:strCache>
            </c:strRef>
          </c:tx>
          <c:invertIfNegative val="0"/>
          <c:dPt>
            <c:idx val="0"/>
            <c:invertIfNegative val="0"/>
            <c:bubble3D val="0"/>
            <c:spPr>
              <a:solidFill>
                <a:srgbClr val="FFC000"/>
              </a:solidFill>
            </c:spPr>
          </c:dPt>
          <c:dLbls>
            <c:dLbl>
              <c:idx val="0"/>
              <c:layout>
                <c:manualLayout>
                  <c:x val="2.6234567901234566E-2"/>
                  <c:y val="-2.806032660894488E-3"/>
                </c:manualLayout>
              </c:layout>
              <c:showLegendKey val="0"/>
              <c:showVal val="1"/>
              <c:showCatName val="0"/>
              <c:showSerName val="0"/>
              <c:showPercent val="0"/>
              <c:showBubbleSize val="0"/>
            </c:dLbl>
            <c:dLbl>
              <c:idx val="1"/>
              <c:layout>
                <c:manualLayout>
                  <c:x val="4.6296296296296412E-2"/>
                  <c:y val="0"/>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Lapas1!$A$2:$A$3</c:f>
              <c:strCache>
                <c:ptCount val="2"/>
                <c:pt idx="0">
                  <c:v>Asmenybės branda</c:v>
                </c:pt>
                <c:pt idx="1">
                  <c:v>Pasiekimai ir pažanga</c:v>
                </c:pt>
              </c:strCache>
            </c:strRef>
          </c:cat>
          <c:val>
            <c:numRef>
              <c:f>Lapas1!$B$2:$B$3</c:f>
              <c:numCache>
                <c:formatCode>General</c:formatCode>
                <c:ptCount val="2"/>
                <c:pt idx="0">
                  <c:v>2.86</c:v>
                </c:pt>
                <c:pt idx="1">
                  <c:v>2.93</c:v>
                </c:pt>
              </c:numCache>
            </c:numRef>
          </c:val>
        </c:ser>
        <c:dLbls>
          <c:showLegendKey val="0"/>
          <c:showVal val="0"/>
          <c:showCatName val="0"/>
          <c:showSerName val="0"/>
          <c:showPercent val="0"/>
          <c:showBubbleSize val="0"/>
        </c:dLbls>
        <c:gapWidth val="150"/>
        <c:shape val="cylinder"/>
        <c:axId val="35814784"/>
        <c:axId val="35832960"/>
        <c:axId val="0"/>
      </c:bar3DChart>
      <c:catAx>
        <c:axId val="35814784"/>
        <c:scaling>
          <c:orientation val="minMax"/>
        </c:scaling>
        <c:delete val="0"/>
        <c:axPos val="l"/>
        <c:majorTickMark val="out"/>
        <c:minorTickMark val="none"/>
        <c:tickLblPos val="nextTo"/>
        <c:crossAx val="35832960"/>
        <c:crosses val="autoZero"/>
        <c:auto val="1"/>
        <c:lblAlgn val="ctr"/>
        <c:lblOffset val="100"/>
        <c:noMultiLvlLbl val="0"/>
      </c:catAx>
      <c:valAx>
        <c:axId val="35832960"/>
        <c:scaling>
          <c:orientation val="minMax"/>
        </c:scaling>
        <c:delete val="0"/>
        <c:axPos val="b"/>
        <c:majorGridlines/>
        <c:numFmt formatCode="General" sourceLinked="1"/>
        <c:majorTickMark val="out"/>
        <c:minorTickMark val="none"/>
        <c:tickLblPos val="nextTo"/>
        <c:crossAx val="35814784"/>
        <c:crosses val="autoZero"/>
        <c:crossBetween val="between"/>
      </c:valAx>
    </c:plotArea>
    <c:plotVisOnly val="1"/>
    <c:dispBlanksAs val="gap"/>
    <c:showDLblsOverMax val="0"/>
  </c:chart>
  <c:txPr>
    <a:bodyPr/>
    <a:lstStyle/>
    <a:p>
      <a:pPr>
        <a:defRPr sz="1800"/>
      </a:pPr>
      <a:endParaRPr lang="lt-LT"/>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Lapas1!$B$1</c:f>
              <c:strCache>
                <c:ptCount val="1"/>
                <c:pt idx="0">
                  <c:v>Temos</c:v>
                </c:pt>
              </c:strCache>
            </c:strRef>
          </c:tx>
          <c:invertIfNegative val="0"/>
          <c:dPt>
            <c:idx val="0"/>
            <c:invertIfNegative val="0"/>
            <c:bubble3D val="0"/>
            <c:spPr>
              <a:solidFill>
                <a:srgbClr val="FFC000"/>
              </a:solidFill>
            </c:spPr>
          </c:dPt>
          <c:dPt>
            <c:idx val="1"/>
            <c:invertIfNegative val="0"/>
            <c:bubble3D val="0"/>
            <c:spPr>
              <a:solidFill>
                <a:schemeClr val="accent2">
                  <a:lumMod val="60000"/>
                  <a:lumOff val="40000"/>
                </a:schemeClr>
              </a:solidFill>
            </c:spPr>
          </c:dPt>
          <c:dPt>
            <c:idx val="2"/>
            <c:invertIfNegative val="0"/>
            <c:bubble3D val="0"/>
            <c:spPr>
              <a:solidFill>
                <a:srgbClr val="92D050"/>
              </a:solidFill>
            </c:spPr>
          </c:dPt>
          <c:dLbls>
            <c:dLbl>
              <c:idx val="0"/>
              <c:layout>
                <c:manualLayout>
                  <c:x val="1.8518518518518517E-2"/>
                  <c:y val="-1.1224130643578056E-2"/>
                </c:manualLayout>
              </c:layout>
              <c:showLegendKey val="0"/>
              <c:showVal val="1"/>
              <c:showCatName val="0"/>
              <c:showSerName val="0"/>
              <c:showPercent val="0"/>
              <c:showBubbleSize val="0"/>
            </c:dLbl>
            <c:dLbl>
              <c:idx val="1"/>
              <c:layout>
                <c:manualLayout>
                  <c:x val="1.3888888888888888E-2"/>
                  <c:y val="-1.9642228626261415E-2"/>
                </c:manualLayout>
              </c:layout>
              <c:showLegendKey val="0"/>
              <c:showVal val="1"/>
              <c:showCatName val="0"/>
              <c:showSerName val="0"/>
              <c:showPercent val="0"/>
              <c:showBubbleSize val="0"/>
            </c:dLbl>
            <c:dLbl>
              <c:idx val="2"/>
              <c:layout>
                <c:manualLayout>
                  <c:x val="7.716049382716049E-3"/>
                  <c:y val="-2.8060326608944881E-2"/>
                </c:manualLayout>
              </c:layout>
              <c:showLegendKey val="0"/>
              <c:showVal val="1"/>
              <c:showCatName val="0"/>
              <c:showSerName val="0"/>
              <c:showPercent val="0"/>
              <c:showBubbleSize val="0"/>
            </c:dLbl>
            <c:dLbl>
              <c:idx val="3"/>
              <c:layout>
                <c:manualLayout>
                  <c:x val="2.1604816759016349E-2"/>
                  <c:y val="-3.6478424591628346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Lapas1!$A$2:$A$5</c:f>
              <c:strCache>
                <c:ptCount val="4"/>
                <c:pt idx="0">
                  <c:v>Ugdymo(si) planavimas</c:v>
                </c:pt>
                <c:pt idx="1">
                  <c:v>Vadovavimas mokymui</c:v>
                </c:pt>
                <c:pt idx="2">
                  <c:v>Mokymosi patirtys</c:v>
                </c:pt>
                <c:pt idx="3">
                  <c:v>Vertinimas ugdant</c:v>
                </c:pt>
              </c:strCache>
            </c:strRef>
          </c:cat>
          <c:val>
            <c:numRef>
              <c:f>Lapas1!$B$2:$B$5</c:f>
              <c:numCache>
                <c:formatCode>General</c:formatCode>
                <c:ptCount val="4"/>
                <c:pt idx="0">
                  <c:v>3</c:v>
                </c:pt>
                <c:pt idx="1">
                  <c:v>2.85</c:v>
                </c:pt>
                <c:pt idx="2">
                  <c:v>2.78</c:v>
                </c:pt>
                <c:pt idx="3">
                  <c:v>2.9</c:v>
                </c:pt>
              </c:numCache>
            </c:numRef>
          </c:val>
        </c:ser>
        <c:dLbls>
          <c:showLegendKey val="0"/>
          <c:showVal val="0"/>
          <c:showCatName val="0"/>
          <c:showSerName val="0"/>
          <c:showPercent val="0"/>
          <c:showBubbleSize val="0"/>
        </c:dLbls>
        <c:gapWidth val="150"/>
        <c:shape val="cylinder"/>
        <c:axId val="35847168"/>
        <c:axId val="35853056"/>
        <c:axId val="0"/>
      </c:bar3DChart>
      <c:catAx>
        <c:axId val="35847168"/>
        <c:scaling>
          <c:orientation val="minMax"/>
        </c:scaling>
        <c:delete val="0"/>
        <c:axPos val="l"/>
        <c:majorTickMark val="out"/>
        <c:minorTickMark val="none"/>
        <c:tickLblPos val="nextTo"/>
        <c:crossAx val="35853056"/>
        <c:crosses val="autoZero"/>
        <c:auto val="1"/>
        <c:lblAlgn val="ctr"/>
        <c:lblOffset val="100"/>
        <c:noMultiLvlLbl val="0"/>
      </c:catAx>
      <c:valAx>
        <c:axId val="35853056"/>
        <c:scaling>
          <c:orientation val="minMax"/>
        </c:scaling>
        <c:delete val="0"/>
        <c:axPos val="b"/>
        <c:majorGridlines/>
        <c:numFmt formatCode="General" sourceLinked="1"/>
        <c:majorTickMark val="out"/>
        <c:minorTickMark val="none"/>
        <c:tickLblPos val="nextTo"/>
        <c:crossAx val="35847168"/>
        <c:crosses val="autoZero"/>
        <c:crossBetween val="between"/>
      </c:valAx>
    </c:plotArea>
    <c:plotVisOnly val="1"/>
    <c:dispBlanksAs val="gap"/>
    <c:showDLblsOverMax val="0"/>
  </c:chart>
  <c:txPr>
    <a:bodyPr/>
    <a:lstStyle/>
    <a:p>
      <a:pPr>
        <a:defRPr sz="1800"/>
      </a:pPr>
      <a:endParaRPr lang="lt-LT"/>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3892920676582094"/>
          <c:y val="5.3314620556995276E-2"/>
          <c:w val="0.54840854962574126"/>
          <c:h val="0.83472003637678882"/>
        </c:manualLayout>
      </c:layout>
      <c:bar3DChart>
        <c:barDir val="bar"/>
        <c:grouping val="clustered"/>
        <c:varyColors val="0"/>
        <c:ser>
          <c:idx val="0"/>
          <c:order val="0"/>
          <c:tx>
            <c:strRef>
              <c:f>Lapas1!$B$1</c:f>
              <c:strCache>
                <c:ptCount val="1"/>
                <c:pt idx="0">
                  <c:v>Temos</c:v>
                </c:pt>
              </c:strCache>
            </c:strRef>
          </c:tx>
          <c:invertIfNegative val="0"/>
          <c:dPt>
            <c:idx val="0"/>
            <c:invertIfNegative val="0"/>
            <c:bubble3D val="0"/>
            <c:spPr>
              <a:solidFill>
                <a:srgbClr val="FFC000"/>
              </a:solidFill>
            </c:spPr>
          </c:dPt>
          <c:dPt>
            <c:idx val="1"/>
            <c:invertIfNegative val="0"/>
            <c:bubble3D val="0"/>
            <c:spPr>
              <a:solidFill>
                <a:schemeClr val="accent2">
                  <a:lumMod val="60000"/>
                  <a:lumOff val="40000"/>
                </a:schemeClr>
              </a:solidFill>
            </c:spPr>
          </c:dPt>
          <c:dPt>
            <c:idx val="2"/>
            <c:invertIfNegative val="0"/>
            <c:bubble3D val="0"/>
            <c:spPr>
              <a:solidFill>
                <a:srgbClr val="92D050"/>
              </a:solidFill>
            </c:spPr>
          </c:dPt>
          <c:dLbls>
            <c:dLbl>
              <c:idx val="0"/>
              <c:layout>
                <c:manualLayout>
                  <c:x val="2.9320987654321101E-2"/>
                  <c:y val="-3.9284457252522831E-2"/>
                </c:manualLayout>
              </c:layout>
              <c:showLegendKey val="0"/>
              <c:showVal val="1"/>
              <c:showCatName val="0"/>
              <c:showSerName val="0"/>
              <c:showPercent val="0"/>
              <c:showBubbleSize val="0"/>
            </c:dLbl>
            <c:dLbl>
              <c:idx val="1"/>
              <c:layout>
                <c:manualLayout>
                  <c:x val="2.9320987654320986E-2"/>
                  <c:y val="-2.8060326608944881E-2"/>
                </c:manualLayout>
              </c:layout>
              <c:showLegendKey val="0"/>
              <c:showVal val="1"/>
              <c:showCatName val="0"/>
              <c:showSerName val="0"/>
              <c:showPercent val="0"/>
              <c:showBubbleSize val="0"/>
            </c:dLbl>
            <c:dLbl>
              <c:idx val="2"/>
              <c:layout>
                <c:manualLayout>
                  <c:x val="7.716049382716049E-3"/>
                  <c:y val="-2.8060326608944881E-2"/>
                </c:manualLayout>
              </c:layout>
              <c:showLegendKey val="0"/>
              <c:showVal val="1"/>
              <c:showCatName val="0"/>
              <c:showSerName val="0"/>
              <c:showPercent val="0"/>
              <c:showBubbleSize val="0"/>
            </c:dLbl>
            <c:dLbl>
              <c:idx val="3"/>
              <c:layout>
                <c:manualLayout>
                  <c:x val="2.1604816759016349E-2"/>
                  <c:y val="-3.6478424591628346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Lapas1!$A$2:$A$3</c:f>
              <c:strCache>
                <c:ptCount val="2"/>
                <c:pt idx="0">
                  <c:v>Įgalinanti mokytis fizinė aplinka</c:v>
                </c:pt>
                <c:pt idx="1">
                  <c:v>Mokymasis be sienų</c:v>
                </c:pt>
              </c:strCache>
            </c:strRef>
          </c:cat>
          <c:val>
            <c:numRef>
              <c:f>Lapas1!$B$2:$B$3</c:f>
              <c:numCache>
                <c:formatCode>General</c:formatCode>
                <c:ptCount val="2"/>
                <c:pt idx="0">
                  <c:v>2.6</c:v>
                </c:pt>
                <c:pt idx="1">
                  <c:v>2.4</c:v>
                </c:pt>
              </c:numCache>
            </c:numRef>
          </c:val>
        </c:ser>
        <c:dLbls>
          <c:showLegendKey val="0"/>
          <c:showVal val="0"/>
          <c:showCatName val="0"/>
          <c:showSerName val="0"/>
          <c:showPercent val="0"/>
          <c:showBubbleSize val="0"/>
        </c:dLbls>
        <c:gapWidth val="150"/>
        <c:shape val="cylinder"/>
        <c:axId val="57805056"/>
        <c:axId val="57810944"/>
        <c:axId val="0"/>
      </c:bar3DChart>
      <c:catAx>
        <c:axId val="57805056"/>
        <c:scaling>
          <c:orientation val="minMax"/>
        </c:scaling>
        <c:delete val="0"/>
        <c:axPos val="l"/>
        <c:majorTickMark val="out"/>
        <c:minorTickMark val="none"/>
        <c:tickLblPos val="nextTo"/>
        <c:crossAx val="57810944"/>
        <c:crosses val="autoZero"/>
        <c:auto val="1"/>
        <c:lblAlgn val="ctr"/>
        <c:lblOffset val="100"/>
        <c:noMultiLvlLbl val="0"/>
      </c:catAx>
      <c:valAx>
        <c:axId val="57810944"/>
        <c:scaling>
          <c:orientation val="minMax"/>
        </c:scaling>
        <c:delete val="0"/>
        <c:axPos val="b"/>
        <c:majorGridlines/>
        <c:numFmt formatCode="General" sourceLinked="1"/>
        <c:majorTickMark val="out"/>
        <c:minorTickMark val="none"/>
        <c:tickLblPos val="nextTo"/>
        <c:crossAx val="57805056"/>
        <c:crosses val="autoZero"/>
        <c:crossBetween val="between"/>
      </c:valAx>
    </c:plotArea>
    <c:plotVisOnly val="1"/>
    <c:dispBlanksAs val="gap"/>
    <c:showDLblsOverMax val="0"/>
  </c:chart>
  <c:txPr>
    <a:bodyPr/>
    <a:lstStyle/>
    <a:p>
      <a:pPr>
        <a:defRPr sz="1800"/>
      </a:pPr>
      <a:endParaRPr lang="lt-LT"/>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Lapas1!$B$1</c:f>
              <c:strCache>
                <c:ptCount val="1"/>
                <c:pt idx="0">
                  <c:v>Temos</c:v>
                </c:pt>
              </c:strCache>
            </c:strRef>
          </c:tx>
          <c:invertIfNegative val="0"/>
          <c:dPt>
            <c:idx val="0"/>
            <c:invertIfNegative val="0"/>
            <c:bubble3D val="0"/>
            <c:spPr>
              <a:solidFill>
                <a:srgbClr val="FFC000"/>
              </a:solidFill>
            </c:spPr>
          </c:dPt>
          <c:dPt>
            <c:idx val="1"/>
            <c:invertIfNegative val="0"/>
            <c:bubble3D val="0"/>
            <c:spPr>
              <a:solidFill>
                <a:schemeClr val="accent2">
                  <a:lumMod val="60000"/>
                  <a:lumOff val="40000"/>
                </a:schemeClr>
              </a:solidFill>
            </c:spPr>
          </c:dPt>
          <c:dPt>
            <c:idx val="2"/>
            <c:invertIfNegative val="0"/>
            <c:bubble3D val="0"/>
            <c:spPr>
              <a:solidFill>
                <a:srgbClr val="92D050"/>
              </a:solidFill>
            </c:spPr>
          </c:dPt>
          <c:dLbls>
            <c:dLbl>
              <c:idx val="0"/>
              <c:layout>
                <c:manualLayout>
                  <c:x val="1.8518518518518517E-2"/>
                  <c:y val="-1.1224130643578056E-2"/>
                </c:manualLayout>
              </c:layout>
              <c:showLegendKey val="0"/>
              <c:showVal val="1"/>
              <c:showCatName val="0"/>
              <c:showSerName val="0"/>
              <c:showPercent val="0"/>
              <c:showBubbleSize val="0"/>
            </c:dLbl>
            <c:dLbl>
              <c:idx val="1"/>
              <c:layout>
                <c:manualLayout>
                  <c:x val="2.3148148148148147E-2"/>
                  <c:y val="-1.9642228626261415E-2"/>
                </c:manualLayout>
              </c:layout>
              <c:showLegendKey val="0"/>
              <c:showVal val="1"/>
              <c:showCatName val="0"/>
              <c:showSerName val="0"/>
              <c:showPercent val="0"/>
              <c:showBubbleSize val="0"/>
            </c:dLbl>
            <c:dLbl>
              <c:idx val="2"/>
              <c:layout>
                <c:manualLayout>
                  <c:x val="2.3148148148148147E-2"/>
                  <c:y val="-4.77025552352063E-2"/>
                </c:manualLayout>
              </c:layout>
              <c:showLegendKey val="0"/>
              <c:showVal val="1"/>
              <c:showCatName val="0"/>
              <c:showSerName val="0"/>
              <c:showPercent val="0"/>
              <c:showBubbleSize val="0"/>
            </c:dLbl>
            <c:dLbl>
              <c:idx val="3"/>
              <c:layout>
                <c:manualLayout>
                  <c:x val="2.1604816759016349E-2"/>
                  <c:y val="-3.6478424591628346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Lapas1!$A$2:$A$4</c:f>
              <c:strCache>
                <c:ptCount val="3"/>
                <c:pt idx="0">
                  <c:v>Veiklos planavimas ir organizavimas</c:v>
                </c:pt>
                <c:pt idx="1">
                  <c:v>Mokymasis ir veikimas komandomis</c:v>
                </c:pt>
                <c:pt idx="2">
                  <c:v>Asmeninis meistriškumas</c:v>
                </c:pt>
              </c:strCache>
            </c:strRef>
          </c:cat>
          <c:val>
            <c:numRef>
              <c:f>Lapas1!$B$2:$B$4</c:f>
              <c:numCache>
                <c:formatCode>General</c:formatCode>
                <c:ptCount val="3"/>
                <c:pt idx="0">
                  <c:v>2.6</c:v>
                </c:pt>
                <c:pt idx="1">
                  <c:v>2.8</c:v>
                </c:pt>
                <c:pt idx="2">
                  <c:v>3.1</c:v>
                </c:pt>
              </c:numCache>
            </c:numRef>
          </c:val>
        </c:ser>
        <c:dLbls>
          <c:showLegendKey val="0"/>
          <c:showVal val="0"/>
          <c:showCatName val="0"/>
          <c:showSerName val="0"/>
          <c:showPercent val="0"/>
          <c:showBubbleSize val="0"/>
        </c:dLbls>
        <c:gapWidth val="150"/>
        <c:shape val="cylinder"/>
        <c:axId val="57845632"/>
        <c:axId val="57847168"/>
        <c:axId val="0"/>
      </c:bar3DChart>
      <c:catAx>
        <c:axId val="57845632"/>
        <c:scaling>
          <c:orientation val="minMax"/>
        </c:scaling>
        <c:delete val="0"/>
        <c:axPos val="l"/>
        <c:majorTickMark val="out"/>
        <c:minorTickMark val="none"/>
        <c:tickLblPos val="nextTo"/>
        <c:crossAx val="57847168"/>
        <c:crosses val="autoZero"/>
        <c:auto val="1"/>
        <c:lblAlgn val="ctr"/>
        <c:lblOffset val="100"/>
        <c:noMultiLvlLbl val="0"/>
      </c:catAx>
      <c:valAx>
        <c:axId val="57847168"/>
        <c:scaling>
          <c:orientation val="minMax"/>
        </c:scaling>
        <c:delete val="0"/>
        <c:axPos val="b"/>
        <c:majorGridlines/>
        <c:numFmt formatCode="General" sourceLinked="1"/>
        <c:majorTickMark val="out"/>
        <c:minorTickMark val="none"/>
        <c:tickLblPos val="nextTo"/>
        <c:crossAx val="57845632"/>
        <c:crosses val="autoZero"/>
        <c:crossBetween val="between"/>
      </c:valAx>
    </c:plotArea>
    <c:plotVisOnly val="1"/>
    <c:dispBlanksAs val="gap"/>
    <c:showDLblsOverMax val="0"/>
  </c:chart>
  <c:txPr>
    <a:bodyPr/>
    <a:lstStyle/>
    <a:p>
      <a:pPr>
        <a:defRPr sz="1800"/>
      </a:pPr>
      <a:endParaRPr lang="lt-LT"/>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perspective val="30"/>
    </c:view3D>
    <c:floor>
      <c:thickness val="0"/>
    </c:floor>
    <c:sideWall>
      <c:thickness val="0"/>
    </c:sideWall>
    <c:backWall>
      <c:thickness val="0"/>
    </c:backWall>
    <c:plotArea>
      <c:layout>
        <c:manualLayout>
          <c:layoutTarget val="inner"/>
          <c:xMode val="edge"/>
          <c:yMode val="edge"/>
          <c:x val="7.6119744900308511E-2"/>
          <c:y val="0.13363097508147184"/>
          <c:w val="0.91803230188331719"/>
          <c:h val="0.71542349168668407"/>
        </c:manualLayout>
      </c:layout>
      <c:bar3DChart>
        <c:barDir val="col"/>
        <c:grouping val="clustered"/>
        <c:varyColors val="0"/>
        <c:ser>
          <c:idx val="0"/>
          <c:order val="0"/>
          <c:tx>
            <c:strRef>
              <c:f>Lapas1!$B$1</c:f>
              <c:strCache>
                <c:ptCount val="1"/>
                <c:pt idx="0">
                  <c:v>Temos</c:v>
                </c:pt>
              </c:strCache>
            </c:strRef>
          </c:tx>
          <c:spPr>
            <a:solidFill>
              <a:srgbClr val="92D050"/>
            </a:solidFill>
          </c:spPr>
          <c:invertIfNegative val="0"/>
          <c:dPt>
            <c:idx val="1"/>
            <c:invertIfNegative val="0"/>
            <c:bubble3D val="0"/>
            <c:spPr>
              <a:solidFill>
                <a:srgbClr val="00B0F0"/>
              </a:solidFill>
            </c:spPr>
          </c:dPt>
          <c:dPt>
            <c:idx val="2"/>
            <c:invertIfNegative val="0"/>
            <c:bubble3D val="0"/>
            <c:spPr>
              <a:solidFill>
                <a:srgbClr val="FFFF00"/>
              </a:solidFill>
            </c:spPr>
          </c:dPt>
          <c:dLbls>
            <c:dLbl>
              <c:idx val="0"/>
              <c:spPr/>
              <c:txPr>
                <a:bodyPr/>
                <a:lstStyle/>
                <a:p>
                  <a:pPr>
                    <a:defRPr sz="2800"/>
                  </a:pPr>
                  <a:endParaRPr lang="lt-LT"/>
                </a:p>
              </c:txPr>
              <c:showLegendKey val="0"/>
              <c:showVal val="1"/>
              <c:showCatName val="0"/>
              <c:showSerName val="0"/>
              <c:showPercent val="0"/>
              <c:showBubbleSize val="0"/>
            </c:dLbl>
            <c:dLbl>
              <c:idx val="1"/>
              <c:spPr/>
              <c:txPr>
                <a:bodyPr/>
                <a:lstStyle/>
                <a:p>
                  <a:pPr>
                    <a:defRPr sz="2800"/>
                  </a:pPr>
                  <a:endParaRPr lang="lt-LT"/>
                </a:p>
              </c:txPr>
              <c:showLegendKey val="0"/>
              <c:showVal val="1"/>
              <c:showCatName val="0"/>
              <c:showSerName val="0"/>
              <c:showPercent val="0"/>
              <c:showBubbleSize val="0"/>
            </c:dLbl>
            <c:dLbl>
              <c:idx val="2"/>
              <c:spPr/>
              <c:txPr>
                <a:bodyPr/>
                <a:lstStyle/>
                <a:p>
                  <a:pPr>
                    <a:defRPr sz="2800"/>
                  </a:pPr>
                  <a:endParaRPr lang="lt-LT"/>
                </a:p>
              </c:txPr>
              <c:showLegendKey val="0"/>
              <c:showVal val="1"/>
              <c:showCatName val="0"/>
              <c:showSerName val="0"/>
              <c:showPercent val="0"/>
              <c:showBubbleSize val="0"/>
            </c:dLbl>
            <c:showLegendKey val="0"/>
            <c:showVal val="1"/>
            <c:showCatName val="0"/>
            <c:showSerName val="0"/>
            <c:showPercent val="0"/>
            <c:showBubbleSize val="0"/>
            <c:showLeaderLines val="0"/>
          </c:dLbls>
          <c:cat>
            <c:strRef>
              <c:f>Lapas1!$A$2:$A$4</c:f>
              <c:strCache>
                <c:ptCount val="3"/>
                <c:pt idx="0">
                  <c:v>Asmeninis meistriškumas</c:v>
                </c:pt>
                <c:pt idx="1">
                  <c:v>Ugdymo(si) planavimas</c:v>
                </c:pt>
                <c:pt idx="2">
                  <c:v>Pasiekimai ir pažanga</c:v>
                </c:pt>
              </c:strCache>
            </c:strRef>
          </c:cat>
          <c:val>
            <c:numRef>
              <c:f>Lapas1!$B$2:$B$4</c:f>
              <c:numCache>
                <c:formatCode>General</c:formatCode>
                <c:ptCount val="3"/>
                <c:pt idx="0">
                  <c:v>3.1</c:v>
                </c:pt>
                <c:pt idx="1">
                  <c:v>3</c:v>
                </c:pt>
                <c:pt idx="2">
                  <c:v>2.93</c:v>
                </c:pt>
              </c:numCache>
            </c:numRef>
          </c:val>
        </c:ser>
        <c:ser>
          <c:idx val="1"/>
          <c:order val="1"/>
          <c:tx>
            <c:strRef>
              <c:f>Lapas1!$C$1</c:f>
              <c:strCache>
                <c:ptCount val="1"/>
                <c:pt idx="0">
                  <c:v>2 seka</c:v>
                </c:pt>
              </c:strCache>
            </c:strRef>
          </c:tx>
          <c:invertIfNegative val="0"/>
          <c:cat>
            <c:strRef>
              <c:f>Lapas1!$A$2:$A$4</c:f>
              <c:strCache>
                <c:ptCount val="3"/>
                <c:pt idx="0">
                  <c:v>Asmeninis meistriškumas</c:v>
                </c:pt>
                <c:pt idx="1">
                  <c:v>Ugdymo(si) planavimas</c:v>
                </c:pt>
                <c:pt idx="2">
                  <c:v>Pasiekimai ir pažanga</c:v>
                </c:pt>
              </c:strCache>
            </c:strRef>
          </c:cat>
          <c:val>
            <c:numRef>
              <c:f>Lapas1!$C$2:$C$4</c:f>
            </c:numRef>
          </c:val>
          <c:shape val="box"/>
        </c:ser>
        <c:ser>
          <c:idx val="2"/>
          <c:order val="2"/>
          <c:tx>
            <c:strRef>
              <c:f>Lapas1!$D$1</c:f>
              <c:strCache>
                <c:ptCount val="1"/>
                <c:pt idx="0">
                  <c:v>3 seka</c:v>
                </c:pt>
              </c:strCache>
            </c:strRef>
          </c:tx>
          <c:invertIfNegative val="0"/>
          <c:cat>
            <c:strRef>
              <c:f>Lapas1!$A$2:$A$4</c:f>
              <c:strCache>
                <c:ptCount val="3"/>
                <c:pt idx="0">
                  <c:v>Asmeninis meistriškumas</c:v>
                </c:pt>
                <c:pt idx="1">
                  <c:v>Ugdymo(si) planavimas</c:v>
                </c:pt>
                <c:pt idx="2">
                  <c:v>Pasiekimai ir pažanga</c:v>
                </c:pt>
              </c:strCache>
            </c:strRef>
          </c:cat>
          <c:val>
            <c:numRef>
              <c:f>Lapas1!$D$2:$D$4</c:f>
            </c:numRef>
          </c:val>
          <c:shape val="box"/>
        </c:ser>
        <c:dLbls>
          <c:showLegendKey val="0"/>
          <c:showVal val="0"/>
          <c:showCatName val="0"/>
          <c:showSerName val="0"/>
          <c:showPercent val="0"/>
          <c:showBubbleSize val="0"/>
        </c:dLbls>
        <c:gapWidth val="150"/>
        <c:shape val="cylinder"/>
        <c:axId val="82125952"/>
        <c:axId val="82127488"/>
        <c:axId val="0"/>
      </c:bar3DChart>
      <c:catAx>
        <c:axId val="82125952"/>
        <c:scaling>
          <c:orientation val="minMax"/>
        </c:scaling>
        <c:delete val="0"/>
        <c:axPos val="b"/>
        <c:majorTickMark val="out"/>
        <c:minorTickMark val="none"/>
        <c:tickLblPos val="nextTo"/>
        <c:crossAx val="82127488"/>
        <c:crosses val="autoZero"/>
        <c:auto val="1"/>
        <c:lblAlgn val="ctr"/>
        <c:lblOffset val="100"/>
        <c:noMultiLvlLbl val="0"/>
      </c:catAx>
      <c:valAx>
        <c:axId val="82127488"/>
        <c:scaling>
          <c:orientation val="minMax"/>
        </c:scaling>
        <c:delete val="0"/>
        <c:axPos val="l"/>
        <c:majorGridlines/>
        <c:numFmt formatCode="General" sourceLinked="1"/>
        <c:majorTickMark val="out"/>
        <c:minorTickMark val="none"/>
        <c:tickLblPos val="nextTo"/>
        <c:crossAx val="82125952"/>
        <c:crosses val="autoZero"/>
        <c:crossBetween val="between"/>
      </c:valAx>
    </c:plotArea>
    <c:plotVisOnly val="1"/>
    <c:dispBlanksAs val="gap"/>
    <c:showDLblsOverMax val="0"/>
  </c:chart>
  <c:txPr>
    <a:bodyPr/>
    <a:lstStyle/>
    <a:p>
      <a:pPr>
        <a:defRPr sz="1800"/>
      </a:pPr>
      <a:endParaRPr lang="lt-LT"/>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7.1210389705803304E-2"/>
          <c:y val="2.8827218835294537E-2"/>
          <c:w val="0.83624244195334074"/>
          <c:h val="0.52372136787579682"/>
        </c:manualLayout>
      </c:layout>
      <c:bar3DChart>
        <c:barDir val="col"/>
        <c:grouping val="clustered"/>
        <c:varyColors val="0"/>
        <c:ser>
          <c:idx val="0"/>
          <c:order val="0"/>
          <c:tx>
            <c:strRef>
              <c:f>Lapas1!$B$1</c:f>
              <c:strCache>
                <c:ptCount val="1"/>
                <c:pt idx="0">
                  <c:v>1 seka</c:v>
                </c:pt>
              </c:strCache>
            </c:strRef>
          </c:tx>
          <c:invertIfNegative val="0"/>
          <c:dPt>
            <c:idx val="0"/>
            <c:invertIfNegative val="0"/>
            <c:bubble3D val="0"/>
            <c:spPr>
              <a:solidFill>
                <a:srgbClr val="FFC000"/>
              </a:solidFill>
            </c:spPr>
          </c:dPt>
          <c:dPt>
            <c:idx val="1"/>
            <c:invertIfNegative val="0"/>
            <c:bubble3D val="0"/>
            <c:spPr>
              <a:solidFill>
                <a:srgbClr val="00B0F0"/>
              </a:solidFill>
            </c:spPr>
          </c:dPt>
          <c:dPt>
            <c:idx val="2"/>
            <c:invertIfNegative val="0"/>
            <c:bubble3D val="0"/>
            <c:spPr>
              <a:solidFill>
                <a:schemeClr val="accent6"/>
              </a:solidFill>
            </c:spPr>
          </c:dPt>
          <c:dLbls>
            <c:txPr>
              <a:bodyPr/>
              <a:lstStyle/>
              <a:p>
                <a:pPr>
                  <a:defRPr sz="2800"/>
                </a:pPr>
                <a:endParaRPr lang="lt-LT"/>
              </a:p>
            </c:txPr>
            <c:showLegendKey val="0"/>
            <c:showVal val="1"/>
            <c:showCatName val="0"/>
            <c:showSerName val="0"/>
            <c:showPercent val="0"/>
            <c:showBubbleSize val="0"/>
            <c:showLeaderLines val="0"/>
          </c:dLbls>
          <c:cat>
            <c:strRef>
              <c:f>Lapas1!$A$2:$A$4</c:f>
              <c:strCache>
                <c:ptCount val="3"/>
                <c:pt idx="0">
                  <c:v>Kompetencija</c:v>
                </c:pt>
                <c:pt idx="1">
                  <c:v>Bendradarbiavimas su tėvais</c:v>
                </c:pt>
                <c:pt idx="2">
                  <c:v>Vertinimas ugdymui</c:v>
                </c:pt>
              </c:strCache>
            </c:strRef>
          </c:cat>
          <c:val>
            <c:numRef>
              <c:f>Lapas1!$B$2:$B$4</c:f>
              <c:numCache>
                <c:formatCode>General</c:formatCode>
                <c:ptCount val="3"/>
                <c:pt idx="0">
                  <c:v>3.2</c:v>
                </c:pt>
                <c:pt idx="1">
                  <c:v>3.1</c:v>
                </c:pt>
                <c:pt idx="2">
                  <c:v>3.1</c:v>
                </c:pt>
              </c:numCache>
            </c:numRef>
          </c:val>
        </c:ser>
        <c:ser>
          <c:idx val="1"/>
          <c:order val="1"/>
          <c:tx>
            <c:strRef>
              <c:f>Lapas1!$C$1</c:f>
              <c:strCache>
                <c:ptCount val="1"/>
                <c:pt idx="0">
                  <c:v>2 seka</c:v>
                </c:pt>
              </c:strCache>
            </c:strRef>
          </c:tx>
          <c:invertIfNegative val="0"/>
          <c:cat>
            <c:strRef>
              <c:f>Lapas1!$A$2:$A$4</c:f>
              <c:strCache>
                <c:ptCount val="3"/>
                <c:pt idx="0">
                  <c:v>Kompetencija</c:v>
                </c:pt>
                <c:pt idx="1">
                  <c:v>Bendradarbiavimas su tėvais</c:v>
                </c:pt>
                <c:pt idx="2">
                  <c:v>Vertinimas ugdymui</c:v>
                </c:pt>
              </c:strCache>
            </c:strRef>
          </c:cat>
          <c:val>
            <c:numRef>
              <c:f>Lapas1!$C$2:$C$4</c:f>
            </c:numRef>
          </c:val>
        </c:ser>
        <c:ser>
          <c:idx val="2"/>
          <c:order val="2"/>
          <c:tx>
            <c:strRef>
              <c:f>Lapas1!$D$1</c:f>
              <c:strCache>
                <c:ptCount val="1"/>
                <c:pt idx="0">
                  <c:v>3 seka</c:v>
                </c:pt>
              </c:strCache>
            </c:strRef>
          </c:tx>
          <c:invertIfNegative val="0"/>
          <c:cat>
            <c:strRef>
              <c:f>Lapas1!$A$2:$A$4</c:f>
              <c:strCache>
                <c:ptCount val="3"/>
                <c:pt idx="0">
                  <c:v>Kompetencija</c:v>
                </c:pt>
                <c:pt idx="1">
                  <c:v>Bendradarbiavimas su tėvais</c:v>
                </c:pt>
                <c:pt idx="2">
                  <c:v>Vertinimas ugdymui</c:v>
                </c:pt>
              </c:strCache>
            </c:strRef>
          </c:cat>
          <c:val>
            <c:numRef>
              <c:f>Lapas1!$D$2:$D$4</c:f>
            </c:numRef>
          </c:val>
        </c:ser>
        <c:dLbls>
          <c:showLegendKey val="0"/>
          <c:showVal val="0"/>
          <c:showCatName val="0"/>
          <c:showSerName val="0"/>
          <c:showPercent val="0"/>
          <c:showBubbleSize val="0"/>
        </c:dLbls>
        <c:gapWidth val="150"/>
        <c:shape val="cylinder"/>
        <c:axId val="96160000"/>
        <c:axId val="96259072"/>
        <c:axId val="0"/>
      </c:bar3DChart>
      <c:catAx>
        <c:axId val="96160000"/>
        <c:scaling>
          <c:orientation val="minMax"/>
        </c:scaling>
        <c:delete val="0"/>
        <c:axPos val="b"/>
        <c:majorTickMark val="out"/>
        <c:minorTickMark val="none"/>
        <c:tickLblPos val="nextTo"/>
        <c:crossAx val="96259072"/>
        <c:crosses val="autoZero"/>
        <c:auto val="1"/>
        <c:lblAlgn val="ctr"/>
        <c:lblOffset val="100"/>
        <c:noMultiLvlLbl val="0"/>
      </c:catAx>
      <c:valAx>
        <c:axId val="96259072"/>
        <c:scaling>
          <c:orientation val="minMax"/>
        </c:scaling>
        <c:delete val="0"/>
        <c:axPos val="l"/>
        <c:majorGridlines/>
        <c:numFmt formatCode="General" sourceLinked="1"/>
        <c:majorTickMark val="out"/>
        <c:minorTickMark val="none"/>
        <c:tickLblPos val="nextTo"/>
        <c:crossAx val="96160000"/>
        <c:crosses val="autoZero"/>
        <c:crossBetween val="between"/>
      </c:valAx>
    </c:plotArea>
    <c:plotVisOnly val="1"/>
    <c:dispBlanksAs val="gap"/>
    <c:showDLblsOverMax val="0"/>
  </c:chart>
  <c:txPr>
    <a:bodyPr/>
    <a:lstStyle/>
    <a:p>
      <a:pPr>
        <a:defRPr sz="1800"/>
      </a:pPr>
      <a:endParaRPr lang="lt-LT"/>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perspective val="30"/>
    </c:view3D>
    <c:floor>
      <c:thickness val="0"/>
    </c:floor>
    <c:sideWall>
      <c:thickness val="0"/>
    </c:sideWall>
    <c:backWall>
      <c:thickness val="0"/>
    </c:backWall>
    <c:plotArea>
      <c:layout/>
      <c:bar3DChart>
        <c:barDir val="col"/>
        <c:grouping val="clustered"/>
        <c:varyColors val="0"/>
        <c:ser>
          <c:idx val="0"/>
          <c:order val="0"/>
          <c:tx>
            <c:strRef>
              <c:f>Lapas1!$B$1</c:f>
              <c:strCache>
                <c:ptCount val="1"/>
                <c:pt idx="0">
                  <c:v>1 seka</c:v>
                </c:pt>
              </c:strCache>
            </c:strRef>
          </c:tx>
          <c:invertIfNegative val="0"/>
          <c:dPt>
            <c:idx val="2"/>
            <c:invertIfNegative val="0"/>
            <c:bubble3D val="0"/>
            <c:spPr>
              <a:solidFill>
                <a:srgbClr val="FFC000"/>
              </a:solidFill>
            </c:spPr>
          </c:dPt>
          <c:dLbls>
            <c:txPr>
              <a:bodyPr/>
              <a:lstStyle/>
              <a:p>
                <a:pPr>
                  <a:defRPr sz="2400"/>
                </a:pPr>
                <a:endParaRPr lang="lt-LT"/>
              </a:p>
            </c:txPr>
            <c:showLegendKey val="0"/>
            <c:showVal val="1"/>
            <c:showCatName val="0"/>
            <c:showSerName val="0"/>
            <c:showPercent val="0"/>
            <c:showBubbleSize val="0"/>
            <c:showLeaderLines val="0"/>
          </c:dLbls>
          <c:cat>
            <c:strRef>
              <c:f>Lapas1!$A$2:$A$4</c:f>
              <c:strCache>
                <c:ptCount val="3"/>
                <c:pt idx="0">
                  <c:v>Veiklos planavimas ir organizavimas</c:v>
                </c:pt>
                <c:pt idx="1">
                  <c:v>Įgalinanti mokytis fizinė aplinka</c:v>
                </c:pt>
                <c:pt idx="2">
                  <c:v>Mokymasis be sienų</c:v>
                </c:pt>
              </c:strCache>
            </c:strRef>
          </c:cat>
          <c:val>
            <c:numRef>
              <c:f>Lapas1!$B$2:$B$4</c:f>
              <c:numCache>
                <c:formatCode>General</c:formatCode>
                <c:ptCount val="3"/>
                <c:pt idx="0">
                  <c:v>2.6</c:v>
                </c:pt>
                <c:pt idx="1">
                  <c:v>2.6</c:v>
                </c:pt>
                <c:pt idx="2">
                  <c:v>2.4</c:v>
                </c:pt>
              </c:numCache>
            </c:numRef>
          </c:val>
        </c:ser>
        <c:dLbls>
          <c:showLegendKey val="0"/>
          <c:showVal val="0"/>
          <c:showCatName val="0"/>
          <c:showSerName val="0"/>
          <c:showPercent val="0"/>
          <c:showBubbleSize val="0"/>
        </c:dLbls>
        <c:gapWidth val="150"/>
        <c:shape val="cylinder"/>
        <c:axId val="119748864"/>
        <c:axId val="122294272"/>
        <c:axId val="0"/>
      </c:bar3DChart>
      <c:catAx>
        <c:axId val="119748864"/>
        <c:scaling>
          <c:orientation val="minMax"/>
        </c:scaling>
        <c:delete val="0"/>
        <c:axPos val="b"/>
        <c:majorTickMark val="out"/>
        <c:minorTickMark val="none"/>
        <c:tickLblPos val="nextTo"/>
        <c:crossAx val="122294272"/>
        <c:crosses val="autoZero"/>
        <c:auto val="1"/>
        <c:lblAlgn val="ctr"/>
        <c:lblOffset val="100"/>
        <c:noMultiLvlLbl val="0"/>
      </c:catAx>
      <c:valAx>
        <c:axId val="122294272"/>
        <c:scaling>
          <c:orientation val="minMax"/>
        </c:scaling>
        <c:delete val="0"/>
        <c:axPos val="l"/>
        <c:majorGridlines/>
        <c:numFmt formatCode="General" sourceLinked="1"/>
        <c:majorTickMark val="out"/>
        <c:minorTickMark val="none"/>
        <c:tickLblPos val="nextTo"/>
        <c:crossAx val="119748864"/>
        <c:crosses val="autoZero"/>
        <c:crossBetween val="between"/>
      </c:valAx>
    </c:plotArea>
    <c:plotVisOnly val="1"/>
    <c:dispBlanksAs val="gap"/>
    <c:showDLblsOverMax val="0"/>
  </c:chart>
  <c:txPr>
    <a:bodyPr/>
    <a:lstStyle/>
    <a:p>
      <a:pPr>
        <a:defRPr sz="1800"/>
      </a:pPr>
      <a:endParaRPr lang="lt-LT"/>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7.1210389705803304E-2"/>
          <c:y val="2.8827218835294537E-2"/>
          <c:w val="0.92878955908506378"/>
          <c:h val="0.77094620546688852"/>
        </c:manualLayout>
      </c:layout>
      <c:bar3DChart>
        <c:barDir val="col"/>
        <c:grouping val="clustered"/>
        <c:varyColors val="0"/>
        <c:ser>
          <c:idx val="0"/>
          <c:order val="0"/>
          <c:tx>
            <c:strRef>
              <c:f>Lapas1!$B$1</c:f>
              <c:strCache>
                <c:ptCount val="1"/>
                <c:pt idx="0">
                  <c:v>1 seka</c:v>
                </c:pt>
              </c:strCache>
            </c:strRef>
          </c:tx>
          <c:invertIfNegative val="0"/>
          <c:dPt>
            <c:idx val="0"/>
            <c:invertIfNegative val="0"/>
            <c:bubble3D val="0"/>
            <c:spPr>
              <a:solidFill>
                <a:srgbClr val="FFC000"/>
              </a:solidFill>
            </c:spPr>
          </c:dPt>
          <c:dPt>
            <c:idx val="1"/>
            <c:invertIfNegative val="0"/>
            <c:bubble3D val="0"/>
            <c:spPr>
              <a:solidFill>
                <a:srgbClr val="00B0F0"/>
              </a:solidFill>
            </c:spPr>
          </c:dPt>
          <c:dPt>
            <c:idx val="2"/>
            <c:invertIfNegative val="0"/>
            <c:bubble3D val="0"/>
            <c:spPr>
              <a:solidFill>
                <a:schemeClr val="accent6"/>
              </a:solidFill>
            </c:spPr>
          </c:dPt>
          <c:dLbls>
            <c:txPr>
              <a:bodyPr/>
              <a:lstStyle/>
              <a:p>
                <a:pPr>
                  <a:defRPr sz="2800"/>
                </a:pPr>
                <a:endParaRPr lang="lt-LT"/>
              </a:p>
            </c:txPr>
            <c:showLegendKey val="0"/>
            <c:showVal val="1"/>
            <c:showCatName val="0"/>
            <c:showSerName val="0"/>
            <c:showPercent val="0"/>
            <c:showBubbleSize val="0"/>
            <c:showLeaderLines val="0"/>
          </c:dLbls>
          <c:cat>
            <c:strRef>
              <c:f>Lapas1!$A$2:$A$5</c:f>
              <c:strCache>
                <c:ptCount val="4"/>
                <c:pt idx="0">
                  <c:v>Mokymasis ne darželyje</c:v>
                </c:pt>
                <c:pt idx="1">
                  <c:v>Pastatas ir jo aplinka</c:v>
                </c:pt>
                <c:pt idx="2">
                  <c:v>Darželio savivalda</c:v>
                </c:pt>
                <c:pt idx="3">
                  <c:v>Mokymasis virtualioje aplinkoje</c:v>
                </c:pt>
              </c:strCache>
            </c:strRef>
          </c:cat>
          <c:val>
            <c:numRef>
              <c:f>Lapas1!$B$2:$B$5</c:f>
              <c:numCache>
                <c:formatCode>General</c:formatCode>
                <c:ptCount val="4"/>
                <c:pt idx="0">
                  <c:v>2.25</c:v>
                </c:pt>
                <c:pt idx="1">
                  <c:v>2.4500000000000002</c:v>
                </c:pt>
                <c:pt idx="2">
                  <c:v>2.6</c:v>
                </c:pt>
                <c:pt idx="3">
                  <c:v>2.6</c:v>
                </c:pt>
              </c:numCache>
            </c:numRef>
          </c:val>
        </c:ser>
        <c:ser>
          <c:idx val="1"/>
          <c:order val="1"/>
          <c:tx>
            <c:strRef>
              <c:f>Lapas1!$C$1</c:f>
              <c:strCache>
                <c:ptCount val="1"/>
                <c:pt idx="0">
                  <c:v>2 seka</c:v>
                </c:pt>
              </c:strCache>
            </c:strRef>
          </c:tx>
          <c:invertIfNegative val="0"/>
          <c:cat>
            <c:strRef>
              <c:f>Lapas1!$A$2:$A$5</c:f>
              <c:strCache>
                <c:ptCount val="4"/>
                <c:pt idx="0">
                  <c:v>Mokymasis ne darželyje</c:v>
                </c:pt>
                <c:pt idx="1">
                  <c:v>Pastatas ir jo aplinka</c:v>
                </c:pt>
                <c:pt idx="2">
                  <c:v>Darželio savivalda</c:v>
                </c:pt>
                <c:pt idx="3">
                  <c:v>Mokymasis virtualioje aplinkoje</c:v>
                </c:pt>
              </c:strCache>
            </c:strRef>
          </c:cat>
          <c:val>
            <c:numRef>
              <c:f>Lapas1!$C$2:$C$5</c:f>
            </c:numRef>
          </c:val>
        </c:ser>
        <c:ser>
          <c:idx val="2"/>
          <c:order val="2"/>
          <c:tx>
            <c:strRef>
              <c:f>Lapas1!$D$1</c:f>
              <c:strCache>
                <c:ptCount val="1"/>
                <c:pt idx="0">
                  <c:v>3 seka</c:v>
                </c:pt>
              </c:strCache>
            </c:strRef>
          </c:tx>
          <c:invertIfNegative val="0"/>
          <c:cat>
            <c:strRef>
              <c:f>Lapas1!$A$2:$A$5</c:f>
              <c:strCache>
                <c:ptCount val="4"/>
                <c:pt idx="0">
                  <c:v>Mokymasis ne darželyje</c:v>
                </c:pt>
                <c:pt idx="1">
                  <c:v>Pastatas ir jo aplinka</c:v>
                </c:pt>
                <c:pt idx="2">
                  <c:v>Darželio savivalda</c:v>
                </c:pt>
                <c:pt idx="3">
                  <c:v>Mokymasis virtualioje aplinkoje</c:v>
                </c:pt>
              </c:strCache>
            </c:strRef>
          </c:cat>
          <c:val>
            <c:numRef>
              <c:f>Lapas1!$D$2:$D$5</c:f>
            </c:numRef>
          </c:val>
        </c:ser>
        <c:dLbls>
          <c:showLegendKey val="0"/>
          <c:showVal val="0"/>
          <c:showCatName val="0"/>
          <c:showSerName val="0"/>
          <c:showPercent val="0"/>
          <c:showBubbleSize val="0"/>
        </c:dLbls>
        <c:gapWidth val="150"/>
        <c:shape val="cylinder"/>
        <c:axId val="122326400"/>
        <c:axId val="122328192"/>
        <c:axId val="0"/>
      </c:bar3DChart>
      <c:catAx>
        <c:axId val="122326400"/>
        <c:scaling>
          <c:orientation val="minMax"/>
        </c:scaling>
        <c:delete val="0"/>
        <c:axPos val="b"/>
        <c:majorTickMark val="out"/>
        <c:minorTickMark val="none"/>
        <c:tickLblPos val="nextTo"/>
        <c:crossAx val="122328192"/>
        <c:crosses val="autoZero"/>
        <c:auto val="1"/>
        <c:lblAlgn val="ctr"/>
        <c:lblOffset val="100"/>
        <c:noMultiLvlLbl val="0"/>
      </c:catAx>
      <c:valAx>
        <c:axId val="122328192"/>
        <c:scaling>
          <c:orientation val="minMax"/>
        </c:scaling>
        <c:delete val="0"/>
        <c:axPos val="l"/>
        <c:majorGridlines/>
        <c:numFmt formatCode="General" sourceLinked="1"/>
        <c:majorTickMark val="out"/>
        <c:minorTickMark val="none"/>
        <c:tickLblPos val="nextTo"/>
        <c:crossAx val="122326400"/>
        <c:crosses val="autoZero"/>
        <c:crossBetween val="between"/>
      </c:valAx>
    </c:plotArea>
    <c:plotVisOnly val="1"/>
    <c:dispBlanksAs val="gap"/>
    <c:showDLblsOverMax val="0"/>
  </c:chart>
  <c:txPr>
    <a:bodyPr/>
    <a:lstStyle/>
    <a:p>
      <a:pPr>
        <a:defRPr sz="1800"/>
      </a:pPr>
      <a:endParaRPr lang="lt-LT"/>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9A813F-52C7-488A-80D9-59CA40D116C9}" type="datetimeFigureOut">
              <a:rPr lang="lt-LT" smtClean="0"/>
              <a:t>2018.08.31</a:t>
            </a:fld>
            <a:endParaRPr lang="lt-LT"/>
          </a:p>
        </p:txBody>
      </p:sp>
      <p:sp>
        <p:nvSpPr>
          <p:cNvPr id="4" name="Skaidrės vaizdo vietos rezervavimo ženkla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6" name="Poraštės vietos rezervavimo ženklas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7B743A-3862-44F1-BFA4-815F46C607D1}" type="slidenum">
              <a:rPr lang="lt-LT" smtClean="0"/>
              <a:t>‹#›</a:t>
            </a:fld>
            <a:endParaRPr lang="lt-LT"/>
          </a:p>
        </p:txBody>
      </p:sp>
    </p:spTree>
    <p:extLst>
      <p:ext uri="{BB962C8B-B14F-4D97-AF65-F5344CB8AC3E}">
        <p14:creationId xmlns:p14="http://schemas.microsoft.com/office/powerpoint/2010/main" val="4091380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637B743A-3862-44F1-BFA4-815F46C607D1}" type="slidenum">
              <a:rPr lang="lt-LT" smtClean="0"/>
              <a:t>1</a:t>
            </a:fld>
            <a:endParaRPr lang="lt-LT"/>
          </a:p>
        </p:txBody>
      </p:sp>
    </p:spTree>
    <p:extLst>
      <p:ext uri="{BB962C8B-B14F-4D97-AF65-F5344CB8AC3E}">
        <p14:creationId xmlns:p14="http://schemas.microsoft.com/office/powerpoint/2010/main" val="999637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smtClean="0"/>
              <a:t>Spustelėję redag. ruoš. pavad. stilių</a:t>
            </a:r>
            <a:endParaRPr lang="en-US"/>
          </a:p>
        </p:txBody>
      </p:sp>
      <p:sp>
        <p:nvSpPr>
          <p:cNvPr id="3" name="Antrinis pavadinima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en-US"/>
          </a:p>
        </p:txBody>
      </p:sp>
      <p:sp>
        <p:nvSpPr>
          <p:cNvPr id="4" name="Datos vietos rezervavimo ženklas 3"/>
          <p:cNvSpPr>
            <a:spLocks noGrp="1"/>
          </p:cNvSpPr>
          <p:nvPr>
            <p:ph type="dt" sz="half" idx="10"/>
          </p:nvPr>
        </p:nvSpPr>
        <p:spPr/>
        <p:txBody>
          <a:bodyPr/>
          <a:lstStyle/>
          <a:p>
            <a:fld id="{035B3712-C52A-42CD-944E-446F95053A41}" type="datetimeFigureOut">
              <a:rPr lang="en-US" smtClean="0"/>
              <a:t>8/31/2018</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0771D290-D048-43F7-B8D3-A30F8ABA7113}" type="slidenum">
              <a:rPr lang="en-US" smtClean="0"/>
              <a:t>‹#›</a:t>
            </a:fld>
            <a:endParaRPr lang="en-US"/>
          </a:p>
        </p:txBody>
      </p:sp>
    </p:spTree>
    <p:extLst>
      <p:ext uri="{BB962C8B-B14F-4D97-AF65-F5344CB8AC3E}">
        <p14:creationId xmlns:p14="http://schemas.microsoft.com/office/powerpoint/2010/main" val="2461257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en-US"/>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os vietos rezervavimo ženklas 3"/>
          <p:cNvSpPr>
            <a:spLocks noGrp="1"/>
          </p:cNvSpPr>
          <p:nvPr>
            <p:ph type="dt" sz="half" idx="10"/>
          </p:nvPr>
        </p:nvSpPr>
        <p:spPr/>
        <p:txBody>
          <a:bodyPr/>
          <a:lstStyle/>
          <a:p>
            <a:fld id="{035B3712-C52A-42CD-944E-446F95053A41}" type="datetimeFigureOut">
              <a:rPr lang="en-US" smtClean="0"/>
              <a:t>8/31/2018</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0771D290-D048-43F7-B8D3-A30F8ABA7113}" type="slidenum">
              <a:rPr lang="en-US" smtClean="0"/>
              <a:t>‹#›</a:t>
            </a:fld>
            <a:endParaRPr lang="en-US"/>
          </a:p>
        </p:txBody>
      </p:sp>
    </p:spTree>
    <p:extLst>
      <p:ext uri="{BB962C8B-B14F-4D97-AF65-F5344CB8AC3E}">
        <p14:creationId xmlns:p14="http://schemas.microsoft.com/office/powerpoint/2010/main" val="1169194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Spustelėję redag. ruoš. pavad. stilių</a:t>
            </a:r>
            <a:endParaRPr lang="en-US"/>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os vietos rezervavimo ženklas 3"/>
          <p:cNvSpPr>
            <a:spLocks noGrp="1"/>
          </p:cNvSpPr>
          <p:nvPr>
            <p:ph type="dt" sz="half" idx="10"/>
          </p:nvPr>
        </p:nvSpPr>
        <p:spPr/>
        <p:txBody>
          <a:bodyPr/>
          <a:lstStyle/>
          <a:p>
            <a:fld id="{035B3712-C52A-42CD-944E-446F95053A41}" type="datetimeFigureOut">
              <a:rPr lang="en-US" smtClean="0"/>
              <a:t>8/31/2018</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0771D290-D048-43F7-B8D3-A30F8ABA7113}" type="slidenum">
              <a:rPr lang="en-US" smtClean="0"/>
              <a:t>‹#›</a:t>
            </a:fld>
            <a:endParaRPr lang="en-US"/>
          </a:p>
        </p:txBody>
      </p:sp>
    </p:spTree>
    <p:extLst>
      <p:ext uri="{BB962C8B-B14F-4D97-AF65-F5344CB8AC3E}">
        <p14:creationId xmlns:p14="http://schemas.microsoft.com/office/powerpoint/2010/main" val="2750968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en-US"/>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os vietos rezervavimo ženklas 3"/>
          <p:cNvSpPr>
            <a:spLocks noGrp="1"/>
          </p:cNvSpPr>
          <p:nvPr>
            <p:ph type="dt" sz="half" idx="10"/>
          </p:nvPr>
        </p:nvSpPr>
        <p:spPr/>
        <p:txBody>
          <a:bodyPr/>
          <a:lstStyle/>
          <a:p>
            <a:fld id="{035B3712-C52A-42CD-944E-446F95053A41}" type="datetimeFigureOut">
              <a:rPr lang="en-US" smtClean="0"/>
              <a:t>8/31/2018</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0771D290-D048-43F7-B8D3-A30F8ABA7113}" type="slidenum">
              <a:rPr lang="en-US" smtClean="0"/>
              <a:t>‹#›</a:t>
            </a:fld>
            <a:endParaRPr lang="en-US"/>
          </a:p>
        </p:txBody>
      </p:sp>
    </p:spTree>
    <p:extLst>
      <p:ext uri="{BB962C8B-B14F-4D97-AF65-F5344CB8AC3E}">
        <p14:creationId xmlns:p14="http://schemas.microsoft.com/office/powerpoint/2010/main" val="256264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Spustelėję redag. ruoš. pavad. stilių</a:t>
            </a:r>
            <a:endParaRPr lang="en-US"/>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035B3712-C52A-42CD-944E-446F95053A41}" type="datetimeFigureOut">
              <a:rPr lang="en-US" smtClean="0"/>
              <a:t>8/31/2018</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0771D290-D048-43F7-B8D3-A30F8ABA7113}" type="slidenum">
              <a:rPr lang="en-US" smtClean="0"/>
              <a:t>‹#›</a:t>
            </a:fld>
            <a:endParaRPr lang="en-US"/>
          </a:p>
        </p:txBody>
      </p:sp>
    </p:spTree>
    <p:extLst>
      <p:ext uri="{BB962C8B-B14F-4D97-AF65-F5344CB8AC3E}">
        <p14:creationId xmlns:p14="http://schemas.microsoft.com/office/powerpoint/2010/main" val="143926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en-US"/>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5" name="Datos vietos rezervavimo ženklas 4"/>
          <p:cNvSpPr>
            <a:spLocks noGrp="1"/>
          </p:cNvSpPr>
          <p:nvPr>
            <p:ph type="dt" sz="half" idx="10"/>
          </p:nvPr>
        </p:nvSpPr>
        <p:spPr/>
        <p:txBody>
          <a:bodyPr/>
          <a:lstStyle/>
          <a:p>
            <a:fld id="{035B3712-C52A-42CD-944E-446F95053A41}" type="datetimeFigureOut">
              <a:rPr lang="en-US" smtClean="0"/>
              <a:t>8/31/2018</a:t>
            </a:fld>
            <a:endParaRPr lang="en-US"/>
          </a:p>
        </p:txBody>
      </p:sp>
      <p:sp>
        <p:nvSpPr>
          <p:cNvPr id="6" name="Poraštės vietos rezervavimo ženklas 5"/>
          <p:cNvSpPr>
            <a:spLocks noGrp="1"/>
          </p:cNvSpPr>
          <p:nvPr>
            <p:ph type="ftr" sz="quarter" idx="11"/>
          </p:nvPr>
        </p:nvSpPr>
        <p:spPr/>
        <p:txBody>
          <a:bodyPr/>
          <a:lstStyle/>
          <a:p>
            <a:endParaRPr lang="en-US"/>
          </a:p>
        </p:txBody>
      </p:sp>
      <p:sp>
        <p:nvSpPr>
          <p:cNvPr id="7" name="Skaidrės numerio vietos rezervavimo ženklas 6"/>
          <p:cNvSpPr>
            <a:spLocks noGrp="1"/>
          </p:cNvSpPr>
          <p:nvPr>
            <p:ph type="sldNum" sz="quarter" idx="12"/>
          </p:nvPr>
        </p:nvSpPr>
        <p:spPr/>
        <p:txBody>
          <a:bodyPr/>
          <a:lstStyle/>
          <a:p>
            <a:fld id="{0771D290-D048-43F7-B8D3-A30F8ABA7113}" type="slidenum">
              <a:rPr lang="en-US" smtClean="0"/>
              <a:t>‹#›</a:t>
            </a:fld>
            <a:endParaRPr lang="en-US"/>
          </a:p>
        </p:txBody>
      </p:sp>
    </p:spTree>
    <p:extLst>
      <p:ext uri="{BB962C8B-B14F-4D97-AF65-F5344CB8AC3E}">
        <p14:creationId xmlns:p14="http://schemas.microsoft.com/office/powerpoint/2010/main" val="1661407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Spustelėję redag. ruoš. pavad. stilių</a:t>
            </a:r>
            <a:endParaRPr lang="en-US"/>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7" name="Datos vietos rezervavimo ženklas 6"/>
          <p:cNvSpPr>
            <a:spLocks noGrp="1"/>
          </p:cNvSpPr>
          <p:nvPr>
            <p:ph type="dt" sz="half" idx="10"/>
          </p:nvPr>
        </p:nvSpPr>
        <p:spPr/>
        <p:txBody>
          <a:bodyPr/>
          <a:lstStyle/>
          <a:p>
            <a:fld id="{035B3712-C52A-42CD-944E-446F95053A41}" type="datetimeFigureOut">
              <a:rPr lang="en-US" smtClean="0"/>
              <a:t>8/31/2018</a:t>
            </a:fld>
            <a:endParaRPr lang="en-US"/>
          </a:p>
        </p:txBody>
      </p:sp>
      <p:sp>
        <p:nvSpPr>
          <p:cNvPr id="8" name="Poraštės vietos rezervavimo ženklas 7"/>
          <p:cNvSpPr>
            <a:spLocks noGrp="1"/>
          </p:cNvSpPr>
          <p:nvPr>
            <p:ph type="ftr" sz="quarter" idx="11"/>
          </p:nvPr>
        </p:nvSpPr>
        <p:spPr/>
        <p:txBody>
          <a:bodyPr/>
          <a:lstStyle/>
          <a:p>
            <a:endParaRPr lang="en-US"/>
          </a:p>
        </p:txBody>
      </p:sp>
      <p:sp>
        <p:nvSpPr>
          <p:cNvPr id="9" name="Skaidrės numerio vietos rezervavimo ženklas 8"/>
          <p:cNvSpPr>
            <a:spLocks noGrp="1"/>
          </p:cNvSpPr>
          <p:nvPr>
            <p:ph type="sldNum" sz="quarter" idx="12"/>
          </p:nvPr>
        </p:nvSpPr>
        <p:spPr/>
        <p:txBody>
          <a:bodyPr/>
          <a:lstStyle/>
          <a:p>
            <a:fld id="{0771D290-D048-43F7-B8D3-A30F8ABA7113}" type="slidenum">
              <a:rPr lang="en-US" smtClean="0"/>
              <a:t>‹#›</a:t>
            </a:fld>
            <a:endParaRPr lang="en-US"/>
          </a:p>
        </p:txBody>
      </p:sp>
    </p:spTree>
    <p:extLst>
      <p:ext uri="{BB962C8B-B14F-4D97-AF65-F5344CB8AC3E}">
        <p14:creationId xmlns:p14="http://schemas.microsoft.com/office/powerpoint/2010/main" val="1556005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en-US"/>
          </a:p>
        </p:txBody>
      </p:sp>
      <p:sp>
        <p:nvSpPr>
          <p:cNvPr id="3" name="Datos vietos rezervavimo ženklas 2"/>
          <p:cNvSpPr>
            <a:spLocks noGrp="1"/>
          </p:cNvSpPr>
          <p:nvPr>
            <p:ph type="dt" sz="half" idx="10"/>
          </p:nvPr>
        </p:nvSpPr>
        <p:spPr/>
        <p:txBody>
          <a:bodyPr/>
          <a:lstStyle/>
          <a:p>
            <a:fld id="{035B3712-C52A-42CD-944E-446F95053A41}" type="datetimeFigureOut">
              <a:rPr lang="en-US" smtClean="0"/>
              <a:t>8/31/2018</a:t>
            </a:fld>
            <a:endParaRPr lang="en-US"/>
          </a:p>
        </p:txBody>
      </p:sp>
      <p:sp>
        <p:nvSpPr>
          <p:cNvPr id="4" name="Poraštės vietos rezervavimo ženklas 3"/>
          <p:cNvSpPr>
            <a:spLocks noGrp="1"/>
          </p:cNvSpPr>
          <p:nvPr>
            <p:ph type="ftr" sz="quarter" idx="11"/>
          </p:nvPr>
        </p:nvSpPr>
        <p:spPr/>
        <p:txBody>
          <a:bodyPr/>
          <a:lstStyle/>
          <a:p>
            <a:endParaRPr lang="en-US"/>
          </a:p>
        </p:txBody>
      </p:sp>
      <p:sp>
        <p:nvSpPr>
          <p:cNvPr id="5" name="Skaidrės numerio vietos rezervavimo ženklas 4"/>
          <p:cNvSpPr>
            <a:spLocks noGrp="1"/>
          </p:cNvSpPr>
          <p:nvPr>
            <p:ph type="sldNum" sz="quarter" idx="12"/>
          </p:nvPr>
        </p:nvSpPr>
        <p:spPr/>
        <p:txBody>
          <a:bodyPr/>
          <a:lstStyle/>
          <a:p>
            <a:fld id="{0771D290-D048-43F7-B8D3-A30F8ABA7113}" type="slidenum">
              <a:rPr lang="en-US" smtClean="0"/>
              <a:t>‹#›</a:t>
            </a:fld>
            <a:endParaRPr lang="en-US"/>
          </a:p>
        </p:txBody>
      </p:sp>
    </p:spTree>
    <p:extLst>
      <p:ext uri="{BB962C8B-B14F-4D97-AF65-F5344CB8AC3E}">
        <p14:creationId xmlns:p14="http://schemas.microsoft.com/office/powerpoint/2010/main" val="2743467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035B3712-C52A-42CD-944E-446F95053A41}" type="datetimeFigureOut">
              <a:rPr lang="en-US" smtClean="0"/>
              <a:t>8/31/2018</a:t>
            </a:fld>
            <a:endParaRPr lang="en-US"/>
          </a:p>
        </p:txBody>
      </p:sp>
      <p:sp>
        <p:nvSpPr>
          <p:cNvPr id="3" name="Poraštės vietos rezervavimo ženklas 2"/>
          <p:cNvSpPr>
            <a:spLocks noGrp="1"/>
          </p:cNvSpPr>
          <p:nvPr>
            <p:ph type="ftr" sz="quarter" idx="11"/>
          </p:nvPr>
        </p:nvSpPr>
        <p:spPr/>
        <p:txBody>
          <a:bodyPr/>
          <a:lstStyle/>
          <a:p>
            <a:endParaRPr lang="en-US"/>
          </a:p>
        </p:txBody>
      </p:sp>
      <p:sp>
        <p:nvSpPr>
          <p:cNvPr id="4" name="Skaidrės numerio vietos rezervavimo ženklas 3"/>
          <p:cNvSpPr>
            <a:spLocks noGrp="1"/>
          </p:cNvSpPr>
          <p:nvPr>
            <p:ph type="sldNum" sz="quarter" idx="12"/>
          </p:nvPr>
        </p:nvSpPr>
        <p:spPr/>
        <p:txBody>
          <a:bodyPr/>
          <a:lstStyle/>
          <a:p>
            <a:fld id="{0771D290-D048-43F7-B8D3-A30F8ABA7113}" type="slidenum">
              <a:rPr lang="en-US" smtClean="0"/>
              <a:t>‹#›</a:t>
            </a:fld>
            <a:endParaRPr lang="en-US"/>
          </a:p>
        </p:txBody>
      </p:sp>
    </p:spTree>
    <p:extLst>
      <p:ext uri="{BB962C8B-B14F-4D97-AF65-F5344CB8AC3E}">
        <p14:creationId xmlns:p14="http://schemas.microsoft.com/office/powerpoint/2010/main" val="3714582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Spustelėję redag. ruoš. pavad. stilių</a:t>
            </a:r>
            <a:endParaRPr lang="en-US"/>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035B3712-C52A-42CD-944E-446F95053A41}" type="datetimeFigureOut">
              <a:rPr lang="en-US" smtClean="0"/>
              <a:t>8/31/2018</a:t>
            </a:fld>
            <a:endParaRPr lang="en-US"/>
          </a:p>
        </p:txBody>
      </p:sp>
      <p:sp>
        <p:nvSpPr>
          <p:cNvPr id="6" name="Poraštės vietos rezervavimo ženklas 5"/>
          <p:cNvSpPr>
            <a:spLocks noGrp="1"/>
          </p:cNvSpPr>
          <p:nvPr>
            <p:ph type="ftr" sz="quarter" idx="11"/>
          </p:nvPr>
        </p:nvSpPr>
        <p:spPr/>
        <p:txBody>
          <a:bodyPr/>
          <a:lstStyle/>
          <a:p>
            <a:endParaRPr lang="en-US"/>
          </a:p>
        </p:txBody>
      </p:sp>
      <p:sp>
        <p:nvSpPr>
          <p:cNvPr id="7" name="Skaidrės numerio vietos rezervavimo ženklas 6"/>
          <p:cNvSpPr>
            <a:spLocks noGrp="1"/>
          </p:cNvSpPr>
          <p:nvPr>
            <p:ph type="sldNum" sz="quarter" idx="12"/>
          </p:nvPr>
        </p:nvSpPr>
        <p:spPr/>
        <p:txBody>
          <a:bodyPr/>
          <a:lstStyle/>
          <a:p>
            <a:fld id="{0771D290-D048-43F7-B8D3-A30F8ABA7113}" type="slidenum">
              <a:rPr lang="en-US" smtClean="0"/>
              <a:t>‹#›</a:t>
            </a:fld>
            <a:endParaRPr lang="en-US"/>
          </a:p>
        </p:txBody>
      </p:sp>
    </p:spTree>
    <p:extLst>
      <p:ext uri="{BB962C8B-B14F-4D97-AF65-F5344CB8AC3E}">
        <p14:creationId xmlns:p14="http://schemas.microsoft.com/office/powerpoint/2010/main" val="3331915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Spustelėję redag. ruoš. pavad. stilių</a:t>
            </a:r>
            <a:endParaRPr lang="en-US"/>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035B3712-C52A-42CD-944E-446F95053A41}" type="datetimeFigureOut">
              <a:rPr lang="en-US" smtClean="0"/>
              <a:t>8/31/2018</a:t>
            </a:fld>
            <a:endParaRPr lang="en-US"/>
          </a:p>
        </p:txBody>
      </p:sp>
      <p:sp>
        <p:nvSpPr>
          <p:cNvPr id="6" name="Poraštės vietos rezervavimo ženklas 5"/>
          <p:cNvSpPr>
            <a:spLocks noGrp="1"/>
          </p:cNvSpPr>
          <p:nvPr>
            <p:ph type="ftr" sz="quarter" idx="11"/>
          </p:nvPr>
        </p:nvSpPr>
        <p:spPr/>
        <p:txBody>
          <a:bodyPr/>
          <a:lstStyle/>
          <a:p>
            <a:endParaRPr lang="en-US"/>
          </a:p>
        </p:txBody>
      </p:sp>
      <p:sp>
        <p:nvSpPr>
          <p:cNvPr id="7" name="Skaidrės numerio vietos rezervavimo ženklas 6"/>
          <p:cNvSpPr>
            <a:spLocks noGrp="1"/>
          </p:cNvSpPr>
          <p:nvPr>
            <p:ph type="sldNum" sz="quarter" idx="12"/>
          </p:nvPr>
        </p:nvSpPr>
        <p:spPr/>
        <p:txBody>
          <a:bodyPr/>
          <a:lstStyle/>
          <a:p>
            <a:fld id="{0771D290-D048-43F7-B8D3-A30F8ABA7113}" type="slidenum">
              <a:rPr lang="en-US" smtClean="0"/>
              <a:t>‹#›</a:t>
            </a:fld>
            <a:endParaRPr lang="en-US"/>
          </a:p>
        </p:txBody>
      </p:sp>
    </p:spTree>
    <p:extLst>
      <p:ext uri="{BB962C8B-B14F-4D97-AF65-F5344CB8AC3E}">
        <p14:creationId xmlns:p14="http://schemas.microsoft.com/office/powerpoint/2010/main" val="2119534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5400000" scaled="0"/>
          <a:tileRect r="-100000" b="-100000"/>
        </a:gradFill>
        <a:effectLst/>
      </p:bgPr>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smtClean="0"/>
              <a:t>Spustelėję redag. ruoš. pavad. stilių</a:t>
            </a:r>
            <a:endParaRPr lang="en-US"/>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5B3712-C52A-42CD-944E-446F95053A41}" type="datetimeFigureOut">
              <a:rPr lang="en-US" smtClean="0"/>
              <a:t>8/31/2018</a:t>
            </a:fld>
            <a:endParaRPr lang="en-US"/>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71D290-D048-43F7-B8D3-A30F8ABA7113}" type="slidenum">
              <a:rPr lang="en-US" smtClean="0"/>
              <a:t>‹#›</a:t>
            </a:fld>
            <a:endParaRPr lang="en-US"/>
          </a:p>
        </p:txBody>
      </p:sp>
    </p:spTree>
    <p:extLst>
      <p:ext uri="{BB962C8B-B14F-4D97-AF65-F5344CB8AC3E}">
        <p14:creationId xmlns:p14="http://schemas.microsoft.com/office/powerpoint/2010/main" val="33844997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ctrTitle"/>
          </p:nvPr>
        </p:nvSpPr>
        <p:spPr>
          <a:xfrm>
            <a:off x="539552" y="1052736"/>
            <a:ext cx="7920880" cy="3024336"/>
          </a:xfrm>
        </p:spPr>
        <p:txBody>
          <a:bodyPr>
            <a:normAutofit fontScale="90000"/>
          </a:bodyPr>
          <a:lstStyle/>
          <a:p>
            <a:r>
              <a:rPr lang="lt-LT" dirty="0" smtClean="0"/>
              <a:t/>
            </a:r>
            <a:br>
              <a:rPr lang="lt-LT" dirty="0" smtClean="0"/>
            </a:br>
            <a:r>
              <a:rPr lang="lt-LT" dirty="0" smtClean="0"/>
              <a:t/>
            </a:r>
            <a:br>
              <a:rPr lang="lt-LT" dirty="0" smtClean="0"/>
            </a:br>
            <a:r>
              <a:rPr lang="lt-LT" dirty="0"/>
              <a:t/>
            </a:r>
            <a:br>
              <a:rPr lang="lt-LT" dirty="0"/>
            </a:br>
            <a:r>
              <a:rPr lang="lt-LT" dirty="0" smtClean="0"/>
              <a:t>SKUODO VAIKŲ LOPŠELIO-DARŽELIO</a:t>
            </a:r>
            <a:r>
              <a:rPr lang="lt-LT" dirty="0"/>
              <a:t/>
            </a:r>
            <a:br>
              <a:rPr lang="lt-LT" dirty="0"/>
            </a:br>
            <a:r>
              <a:rPr lang="lt-LT" dirty="0" smtClean="0"/>
              <a:t> </a:t>
            </a:r>
            <a:r>
              <a:rPr lang="lt-LT" sz="8000" dirty="0" smtClean="0"/>
              <a:t>PLATUSIS VEIKLOS  KOKYBĖS ĮSIVERTINIMAS</a:t>
            </a:r>
            <a:br>
              <a:rPr lang="lt-LT" sz="8000" dirty="0" smtClean="0"/>
            </a:br>
            <a:r>
              <a:rPr lang="lt-LT" dirty="0" smtClean="0"/>
              <a:t>2018m. gegužės </a:t>
            </a:r>
            <a:r>
              <a:rPr lang="lt-LT" dirty="0" err="1" smtClean="0"/>
              <a:t>mėn</a:t>
            </a:r>
            <a:r>
              <a:rPr lang="lt-LT" dirty="0" smtClean="0"/>
              <a:t>.</a:t>
            </a:r>
            <a:endParaRPr lang="en-US" sz="8000" dirty="0"/>
          </a:p>
        </p:txBody>
      </p:sp>
      <p:sp>
        <p:nvSpPr>
          <p:cNvPr id="5" name="Antrinis pavadinimas 4"/>
          <p:cNvSpPr>
            <a:spLocks noGrp="1"/>
          </p:cNvSpPr>
          <p:nvPr>
            <p:ph type="subTitle" idx="1"/>
          </p:nvPr>
        </p:nvSpPr>
        <p:spPr>
          <a:xfrm>
            <a:off x="1331640" y="4581128"/>
            <a:ext cx="6400800" cy="1273696"/>
          </a:xfrm>
        </p:spPr>
        <p:txBody>
          <a:bodyPr/>
          <a:lstStyle/>
          <a:p>
            <a:endParaRPr lang="lt-LT" dirty="0" smtClean="0"/>
          </a:p>
          <a:p>
            <a:endParaRPr lang="lt-LT" dirty="0"/>
          </a:p>
          <a:p>
            <a:endParaRPr lang="en-US" dirty="0"/>
          </a:p>
        </p:txBody>
      </p:sp>
    </p:spTree>
    <p:extLst>
      <p:ext uri="{BB962C8B-B14F-4D97-AF65-F5344CB8AC3E}">
        <p14:creationId xmlns:p14="http://schemas.microsoft.com/office/powerpoint/2010/main" val="29088422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t>AUKŠČIAUSIAI ĮVERTINTI  RODIKLIAI</a:t>
            </a:r>
            <a:endParaRPr lang="lt-LT"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473114114"/>
              </p:ext>
            </p:extLst>
          </p:nvPr>
        </p:nvGraphicFramePr>
        <p:xfrm>
          <a:off x="215008" y="1412776"/>
          <a:ext cx="8317432" cy="50014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678223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RODIKLIS – KOMPETENCIJA (3,2)</a:t>
            </a:r>
            <a:endParaRPr lang="lt-LT" dirty="0"/>
          </a:p>
        </p:txBody>
      </p:sp>
      <p:sp>
        <p:nvSpPr>
          <p:cNvPr id="3" name="Turinio vietos rezervavimo ženklas 2"/>
          <p:cNvSpPr>
            <a:spLocks noGrp="1"/>
          </p:cNvSpPr>
          <p:nvPr>
            <p:ph idx="1"/>
          </p:nvPr>
        </p:nvSpPr>
        <p:spPr/>
        <p:txBody>
          <a:bodyPr>
            <a:normAutofit/>
          </a:bodyPr>
          <a:lstStyle/>
          <a:p>
            <a:r>
              <a:rPr lang="lt-LT" sz="4000" dirty="0" smtClean="0"/>
              <a:t>Tai reiškia, kad 75 </a:t>
            </a:r>
            <a:r>
              <a:rPr lang="lt-LT" sz="4000" dirty="0" err="1" smtClean="0"/>
              <a:t>proc</a:t>
            </a:r>
            <a:r>
              <a:rPr lang="lt-LT" sz="4000" dirty="0" smtClean="0"/>
              <a:t>. pedagogų patinka jų darbas. Jie gerbia vaikus ir laikosi pedagogų etikos, tobulina savo gebėjimus, išmano savo darbą, domisi naujovėmis, dirba šiuolaikiškai, įdomiai bei veiksmingai – ir siekia dirbti kuo geriau.</a:t>
            </a:r>
            <a:endParaRPr lang="lt-LT" sz="4000" dirty="0"/>
          </a:p>
        </p:txBody>
      </p:sp>
    </p:spTree>
    <p:extLst>
      <p:ext uri="{BB962C8B-B14F-4D97-AF65-F5344CB8AC3E}">
        <p14:creationId xmlns:p14="http://schemas.microsoft.com/office/powerpoint/2010/main" val="3850278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t>RODIKLIS – BENDRADARBIAVIMAS SU TĖVAIS  (3,1) </a:t>
            </a:r>
            <a:endParaRPr lang="lt-LT" dirty="0"/>
          </a:p>
        </p:txBody>
      </p:sp>
      <p:sp>
        <p:nvSpPr>
          <p:cNvPr id="3" name="Turinio vietos rezervavimo ženklas 2"/>
          <p:cNvSpPr>
            <a:spLocks noGrp="1"/>
          </p:cNvSpPr>
          <p:nvPr>
            <p:ph idx="1"/>
          </p:nvPr>
        </p:nvSpPr>
        <p:spPr/>
        <p:txBody>
          <a:bodyPr>
            <a:noAutofit/>
          </a:bodyPr>
          <a:lstStyle/>
          <a:p>
            <a:r>
              <a:rPr lang="lt-LT" sz="4000" dirty="0" smtClean="0"/>
              <a:t>75 </a:t>
            </a:r>
            <a:r>
              <a:rPr lang="lt-LT" sz="4000" dirty="0" err="1" smtClean="0"/>
              <a:t>proc</a:t>
            </a:r>
            <a:r>
              <a:rPr lang="lt-LT" sz="4000" dirty="0" smtClean="0"/>
              <a:t>. pedagogų domisi tėvų galimybėmis padėti vaikams augti ir pasiūlo tėvams tinkamus pagalbos ir bendradarbiavimo būdus bei formas. Pedagogai ir tėvai bendradarbiauja palaikydami ir skatindami vaiko pažangą, stiprindami jo psichinę sveikatą bei socialumą.</a:t>
            </a:r>
            <a:endParaRPr lang="lt-LT" sz="4000" dirty="0"/>
          </a:p>
        </p:txBody>
      </p:sp>
    </p:spTree>
    <p:extLst>
      <p:ext uri="{BB962C8B-B14F-4D97-AF65-F5344CB8AC3E}">
        <p14:creationId xmlns:p14="http://schemas.microsoft.com/office/powerpoint/2010/main" val="19598926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t>RODIKLIS – VERTINIMAS UGDYMUI (3,1)</a:t>
            </a:r>
            <a:endParaRPr lang="lt-LT" dirty="0"/>
          </a:p>
        </p:txBody>
      </p:sp>
      <p:sp>
        <p:nvSpPr>
          <p:cNvPr id="3" name="Turinio vietos rezervavimo ženklas 2"/>
          <p:cNvSpPr>
            <a:spLocks noGrp="1"/>
          </p:cNvSpPr>
          <p:nvPr>
            <p:ph idx="1"/>
          </p:nvPr>
        </p:nvSpPr>
        <p:spPr/>
        <p:txBody>
          <a:bodyPr>
            <a:noAutofit/>
          </a:bodyPr>
          <a:lstStyle/>
          <a:p>
            <a:r>
              <a:rPr lang="lt-LT" sz="3600" dirty="0" smtClean="0"/>
              <a:t>75 </a:t>
            </a:r>
            <a:r>
              <a:rPr lang="lt-LT" sz="3600" dirty="0" err="1" smtClean="0"/>
              <a:t>proc</a:t>
            </a:r>
            <a:r>
              <a:rPr lang="lt-LT" sz="3600" dirty="0" smtClean="0"/>
              <a:t>. pedagogų nustato aiškius vertinimo kriterijus, juos aptaria su vaikais, mokymosi planavimui, stebėjimui ir koregavimui naudoja įvairius vertinimo būdus. Pedagogai užtikrina, kad vaikams ir jų tėvams informacija apie mokymąsi būtų teikiama laiku, būtų informatyvi, asmeniška ir skatinanti vaiką siekti asmeninės pažangos.</a:t>
            </a:r>
            <a:endParaRPr lang="lt-LT" sz="3600" dirty="0"/>
          </a:p>
        </p:txBody>
      </p:sp>
    </p:spTree>
    <p:extLst>
      <p:ext uri="{BB962C8B-B14F-4D97-AF65-F5344CB8AC3E}">
        <p14:creationId xmlns:p14="http://schemas.microsoft.com/office/powerpoint/2010/main" val="2136561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ŽEMIAUSIAI ĮVERTINTOS TEMOS</a:t>
            </a:r>
            <a:endParaRPr lang="lt-LT"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704706603"/>
              </p:ext>
            </p:extLst>
          </p:nvPr>
        </p:nvGraphicFramePr>
        <p:xfrm>
          <a:off x="395536" y="1268760"/>
          <a:ext cx="8568952" cy="54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933205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dirty="0" smtClean="0"/>
              <a:t>ŽEMIAUSIAI  ĮVERTINTI RODIKLIAI</a:t>
            </a:r>
            <a:endParaRPr lang="lt-LT"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170733260"/>
              </p:ext>
            </p:extLst>
          </p:nvPr>
        </p:nvGraphicFramePr>
        <p:xfrm>
          <a:off x="215008" y="1412776"/>
          <a:ext cx="8317432" cy="50014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048161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t>GILUMINIUI  ĮSIVERTINIMUI PASIRINKTAS </a:t>
            </a:r>
            <a:endParaRPr lang="en-US" dirty="0"/>
          </a:p>
        </p:txBody>
      </p:sp>
      <p:sp>
        <p:nvSpPr>
          <p:cNvPr id="3" name="Turinio vietos rezervavimo ženklas 2"/>
          <p:cNvSpPr>
            <a:spLocks noGrp="1"/>
          </p:cNvSpPr>
          <p:nvPr>
            <p:ph idx="1"/>
          </p:nvPr>
        </p:nvSpPr>
        <p:spPr/>
        <p:txBody>
          <a:bodyPr/>
          <a:lstStyle/>
          <a:p>
            <a:pPr marL="0" indent="0" algn="ctr">
              <a:buNone/>
            </a:pPr>
            <a:r>
              <a:rPr lang="lt-LT" dirty="0" smtClean="0"/>
              <a:t> </a:t>
            </a:r>
            <a:r>
              <a:rPr lang="lt-LT" sz="4400" dirty="0" smtClean="0"/>
              <a:t>2 srities  „</a:t>
            </a:r>
            <a:r>
              <a:rPr lang="lt-LT" sz="4400" dirty="0" err="1" smtClean="0"/>
              <a:t>Ugdymo(si</a:t>
            </a:r>
            <a:r>
              <a:rPr lang="lt-LT" sz="4400" dirty="0" smtClean="0"/>
              <a:t>) patirtys“, rodiklis </a:t>
            </a:r>
            <a:r>
              <a:rPr lang="lt-LT" sz="4400" dirty="0" err="1"/>
              <a:t>U</a:t>
            </a:r>
            <a:r>
              <a:rPr lang="lt-LT" sz="4400" dirty="0" err="1" smtClean="0"/>
              <a:t>gdymo(si</a:t>
            </a:r>
            <a:r>
              <a:rPr lang="lt-LT" sz="4400" dirty="0" smtClean="0"/>
              <a:t>) organizavimas (2,7)</a:t>
            </a:r>
          </a:p>
          <a:p>
            <a:pPr algn="ctr"/>
            <a:endParaRPr lang="lt-LT" sz="4400" dirty="0" smtClean="0"/>
          </a:p>
          <a:p>
            <a:pPr marL="0" indent="0">
              <a:buNone/>
            </a:pPr>
            <a:endParaRPr lang="lt-LT" dirty="0" smtClean="0"/>
          </a:p>
          <a:p>
            <a:pPr marL="0" indent="0">
              <a:buNone/>
            </a:pPr>
            <a:endParaRPr lang="lt-LT" dirty="0"/>
          </a:p>
          <a:p>
            <a:pPr marL="0" indent="0">
              <a:buNone/>
            </a:pPr>
            <a:endParaRPr lang="lt-LT" dirty="0" smtClean="0"/>
          </a:p>
          <a:p>
            <a:pPr marL="0" indent="0">
              <a:buNone/>
            </a:pPr>
            <a:endParaRPr lang="lt-LT" dirty="0"/>
          </a:p>
          <a:p>
            <a:pPr marL="0" indent="0">
              <a:buNone/>
            </a:pPr>
            <a:endParaRPr lang="lt-LT" dirty="0" smtClean="0"/>
          </a:p>
          <a:p>
            <a:pPr marL="0" indent="0">
              <a:buNone/>
            </a:pPr>
            <a:endParaRPr lang="lt-LT" dirty="0"/>
          </a:p>
          <a:p>
            <a:pPr marL="0" indent="0">
              <a:buNone/>
            </a:pPr>
            <a:endParaRPr lang="lt-LT" dirty="0" smtClean="0"/>
          </a:p>
          <a:p>
            <a:pPr marL="0" indent="0">
              <a:buNone/>
            </a:pPr>
            <a:endParaRPr lang="lt-LT" dirty="0"/>
          </a:p>
          <a:p>
            <a:pPr marL="0" indent="0">
              <a:buNone/>
            </a:pPr>
            <a:endParaRPr lang="lt-LT" dirty="0" smtClean="0"/>
          </a:p>
          <a:p>
            <a:pPr marL="0" indent="0">
              <a:buNone/>
            </a:pPr>
            <a:endParaRPr lang="lt-LT" dirty="0"/>
          </a:p>
          <a:p>
            <a:pPr marL="0" indent="0">
              <a:buNone/>
            </a:pPr>
            <a:endParaRPr lang="lt-LT" dirty="0" smtClean="0"/>
          </a:p>
          <a:p>
            <a:pPr marL="0" indent="0">
              <a:buNone/>
            </a:pPr>
            <a:endParaRPr lang="en-US" dirty="0"/>
          </a:p>
        </p:txBody>
      </p:sp>
    </p:spTree>
    <p:extLst>
      <p:ext uri="{BB962C8B-B14F-4D97-AF65-F5344CB8AC3E}">
        <p14:creationId xmlns:p14="http://schemas.microsoft.com/office/powerpoint/2010/main" val="1609461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UGDYMO(SI) ORGANIZAVIMAS </a:t>
            </a:r>
            <a:endParaRPr lang="en-US"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408313514"/>
              </p:ext>
            </p:extLst>
          </p:nvPr>
        </p:nvGraphicFramePr>
        <p:xfrm>
          <a:off x="107504" y="1196752"/>
          <a:ext cx="9036496" cy="54726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816621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IŠVADOS</a:t>
            </a:r>
            <a:endParaRPr lang="en-US" dirty="0"/>
          </a:p>
        </p:txBody>
      </p:sp>
      <p:sp>
        <p:nvSpPr>
          <p:cNvPr id="3" name="Turinio vietos rezervavimo ženklas 2"/>
          <p:cNvSpPr>
            <a:spLocks noGrp="1"/>
          </p:cNvSpPr>
          <p:nvPr>
            <p:ph idx="1"/>
          </p:nvPr>
        </p:nvSpPr>
        <p:spPr/>
        <p:txBody>
          <a:bodyPr>
            <a:noAutofit/>
          </a:bodyPr>
          <a:lstStyle/>
          <a:p>
            <a:pPr marL="514350" indent="-514350">
              <a:buAutoNum type="arabicPeriod"/>
            </a:pPr>
            <a:r>
              <a:rPr lang="lt-LT" dirty="0" smtClean="0"/>
              <a:t>Skuodo vaikų lopšelio-darželio plačiojo veiklos kokybės įsivertinimo rezultatai parodė, kad pagal Bendrojo lavinimo mokyklos veiklos vertinimo lygių skalę, darželio veikla vertinama gerai (2,8), </a:t>
            </a:r>
            <a:r>
              <a:rPr lang="lt-LT" dirty="0" err="1" smtClean="0"/>
              <a:t>t.y</a:t>
            </a:r>
            <a:r>
              <a:rPr lang="lt-LT" dirty="0" smtClean="0"/>
              <a:t>. atitinka 3 lygį , stipriųjų pusių yra daugiau nei trūkumų.</a:t>
            </a:r>
          </a:p>
          <a:p>
            <a:pPr marL="0" indent="0">
              <a:buNone/>
            </a:pPr>
            <a:endParaRPr lang="lt-LT" sz="2800" dirty="0" smtClean="0"/>
          </a:p>
          <a:p>
            <a:pPr marL="742950" indent="-742950">
              <a:buAutoNum type="arabicPeriod"/>
            </a:pPr>
            <a:endParaRPr lang="lt-LT" sz="3600" dirty="0" smtClean="0"/>
          </a:p>
        </p:txBody>
      </p:sp>
    </p:spTree>
    <p:extLst>
      <p:ext uri="{BB962C8B-B14F-4D97-AF65-F5344CB8AC3E}">
        <p14:creationId xmlns:p14="http://schemas.microsoft.com/office/powerpoint/2010/main" val="34116395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332656"/>
            <a:ext cx="8229600" cy="5793507"/>
          </a:xfrm>
        </p:spPr>
        <p:txBody>
          <a:bodyPr>
            <a:normAutofit fontScale="47500" lnSpcReduction="20000"/>
          </a:bodyPr>
          <a:lstStyle/>
          <a:p>
            <a:pPr marL="0" indent="0">
              <a:buNone/>
            </a:pPr>
            <a:r>
              <a:rPr lang="lt-LT" sz="6500" dirty="0" smtClean="0"/>
              <a:t>  </a:t>
            </a:r>
          </a:p>
          <a:p>
            <a:pPr marL="0" indent="0">
              <a:buNone/>
            </a:pPr>
            <a:r>
              <a:rPr lang="lt-LT" sz="6700" dirty="0" smtClean="0"/>
              <a:t>2. Veiklos kokybės įsivertinimas atskleidė, kad geriausiai įstaigoje vertinami šie veiklos rodikliai:</a:t>
            </a:r>
          </a:p>
          <a:p>
            <a:pPr marL="0" indent="0">
              <a:buNone/>
            </a:pPr>
            <a:r>
              <a:rPr lang="lt-LT" sz="6700" dirty="0" smtClean="0"/>
              <a:t>Veiklos rodiklis – Kompetencija (Pozityvus profesionalumas)(3,2).</a:t>
            </a:r>
          </a:p>
          <a:p>
            <a:pPr marL="0" indent="0">
              <a:buNone/>
            </a:pPr>
            <a:r>
              <a:rPr lang="lt-LT" sz="6700" dirty="0" smtClean="0"/>
              <a:t>Veiklos rodiklis – Bendradarbiavimas su tėvais (Pažinimas ir sąveika; Įsitraukimas) (3,1).</a:t>
            </a:r>
          </a:p>
          <a:p>
            <a:pPr marL="0" indent="0">
              <a:buNone/>
            </a:pPr>
            <a:r>
              <a:rPr lang="lt-LT" sz="6700" dirty="0" smtClean="0"/>
              <a:t>Veiklos rodiklis – Vertinimas ugdymui (Vertinimo kriterijų aiškumas; Vertinimo įvairovė; Pažangą skatinantis grįžtamasis ryšys) (3,1).</a:t>
            </a:r>
          </a:p>
          <a:p>
            <a:pPr marL="0" indent="0">
              <a:buNone/>
            </a:pPr>
            <a:endParaRPr lang="lt-LT" sz="6700" dirty="0" smtClean="0"/>
          </a:p>
          <a:p>
            <a:pPr marL="0" indent="0">
              <a:buNone/>
            </a:pPr>
            <a:r>
              <a:rPr lang="lt-LT" sz="6700" dirty="0"/>
              <a:t> </a:t>
            </a:r>
            <a:r>
              <a:rPr lang="lt-LT" sz="6700" dirty="0" smtClean="0"/>
              <a:t>   </a:t>
            </a:r>
          </a:p>
          <a:p>
            <a:pPr marL="0" indent="0">
              <a:buNone/>
            </a:pPr>
            <a:endParaRPr lang="lt-LT" sz="6700" dirty="0"/>
          </a:p>
          <a:p>
            <a:pPr marL="0" indent="0">
              <a:buNone/>
            </a:pPr>
            <a:endParaRPr lang="lt-LT" dirty="0"/>
          </a:p>
          <a:p>
            <a:endParaRPr lang="lt-LT" dirty="0"/>
          </a:p>
        </p:txBody>
      </p:sp>
    </p:spTree>
    <p:extLst>
      <p:ext uri="{BB962C8B-B14F-4D97-AF65-F5344CB8AC3E}">
        <p14:creationId xmlns:p14="http://schemas.microsoft.com/office/powerpoint/2010/main" val="1103091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5536" y="908720"/>
            <a:ext cx="8229600" cy="936104"/>
          </a:xfrm>
        </p:spPr>
        <p:txBody>
          <a:bodyPr>
            <a:noAutofit/>
          </a:bodyPr>
          <a:lstStyle/>
          <a:p>
            <a:r>
              <a:rPr lang="lt-LT" sz="3600" dirty="0" smtClean="0"/>
              <a:t>Tyrime dalyvavo: 28 pedagoginiai Skuodo vaikų lopšelio-darželio darbuotojai.</a:t>
            </a:r>
            <a:br>
              <a:rPr lang="lt-LT" sz="3600" dirty="0" smtClean="0"/>
            </a:br>
            <a:r>
              <a:rPr lang="lt-LT" sz="3600" dirty="0" smtClean="0"/>
              <a:t> </a:t>
            </a:r>
            <a:r>
              <a:rPr lang="lt-LT" sz="3600" smtClean="0"/>
              <a:t>Vertintos 4 SRITYS</a:t>
            </a:r>
            <a:r>
              <a:rPr lang="lt-LT" sz="3600" dirty="0" smtClean="0"/>
              <a:t>:</a:t>
            </a:r>
            <a:endParaRPr lang="lt-LT" sz="3600" dirty="0"/>
          </a:p>
        </p:txBody>
      </p:sp>
      <p:sp>
        <p:nvSpPr>
          <p:cNvPr id="3" name="Turinio vietos rezervavimo ženklas 2"/>
          <p:cNvSpPr>
            <a:spLocks noGrp="1"/>
          </p:cNvSpPr>
          <p:nvPr>
            <p:ph idx="1"/>
          </p:nvPr>
        </p:nvSpPr>
        <p:spPr>
          <a:xfrm>
            <a:off x="107504" y="2204864"/>
            <a:ext cx="8363272" cy="4597718"/>
          </a:xfrm>
        </p:spPr>
        <p:txBody>
          <a:bodyPr>
            <a:normAutofit lnSpcReduction="10000"/>
          </a:bodyPr>
          <a:lstStyle/>
          <a:p>
            <a:pPr marL="0" indent="0">
              <a:buNone/>
            </a:pPr>
            <a:r>
              <a:rPr lang="lt-LT" sz="8000" dirty="0" smtClean="0"/>
              <a:t> </a:t>
            </a:r>
            <a:r>
              <a:rPr lang="lt-LT" sz="4000" b="1" dirty="0" smtClean="0"/>
              <a:t>1. REZULTATAI</a:t>
            </a:r>
          </a:p>
          <a:p>
            <a:pPr marL="0" indent="0">
              <a:buNone/>
            </a:pPr>
            <a:r>
              <a:rPr lang="lt-LT" sz="4000" b="1" dirty="0" smtClean="0"/>
              <a:t>  2. UGDYMAS(IS) IR MOKINIŲ PATIRTYS.</a:t>
            </a:r>
          </a:p>
          <a:p>
            <a:pPr marL="0" indent="0">
              <a:buNone/>
            </a:pPr>
            <a:r>
              <a:rPr lang="lt-LT" sz="4000" b="1" dirty="0" smtClean="0"/>
              <a:t>  3.UGDYMO(SI) APLINKOS.</a:t>
            </a:r>
          </a:p>
          <a:p>
            <a:pPr marL="0" indent="0">
              <a:buNone/>
            </a:pPr>
            <a:r>
              <a:rPr lang="lt-LT" sz="4000" b="1" dirty="0"/>
              <a:t> </a:t>
            </a:r>
            <a:r>
              <a:rPr lang="lt-LT" sz="4000" b="1" dirty="0" smtClean="0"/>
              <a:t> 4.LYDERYSTĖ IR VADYBA.</a:t>
            </a:r>
          </a:p>
          <a:p>
            <a:pPr marL="0" indent="0">
              <a:buNone/>
            </a:pPr>
            <a:r>
              <a:rPr lang="lt-LT" sz="4000" dirty="0" smtClean="0"/>
              <a:t>           </a:t>
            </a:r>
            <a:endParaRPr lang="lt-LT" sz="4000" dirty="0"/>
          </a:p>
        </p:txBody>
      </p:sp>
    </p:spTree>
    <p:extLst>
      <p:ext uri="{BB962C8B-B14F-4D97-AF65-F5344CB8AC3E}">
        <p14:creationId xmlns:p14="http://schemas.microsoft.com/office/powerpoint/2010/main" val="1988524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395536" y="188640"/>
            <a:ext cx="8229600" cy="4525963"/>
          </a:xfrm>
        </p:spPr>
        <p:txBody>
          <a:bodyPr>
            <a:noAutofit/>
          </a:bodyPr>
          <a:lstStyle/>
          <a:p>
            <a:pPr marL="0" lvl="0" indent="0">
              <a:buNone/>
            </a:pPr>
            <a:r>
              <a:rPr lang="lt-LT" sz="3000" dirty="0">
                <a:solidFill>
                  <a:prstClr val="black"/>
                </a:solidFill>
              </a:rPr>
              <a:t>3. Veiklos kokybės įsivertinimo rezultatai parodė, kad įstaigoje tobulinti yra šie veiklos rodikliai:</a:t>
            </a:r>
          </a:p>
          <a:p>
            <a:pPr marL="0" lvl="0" indent="0">
              <a:buNone/>
            </a:pPr>
            <a:r>
              <a:rPr lang="lt-LT" sz="3000" dirty="0">
                <a:solidFill>
                  <a:prstClr val="black"/>
                </a:solidFill>
              </a:rPr>
              <a:t>Veiklos rodiklis – Mokymasis ne darželyje (Darželio teritorijos naudojimas </a:t>
            </a:r>
            <a:r>
              <a:rPr lang="lt-LT" sz="3000" dirty="0" smtClean="0">
                <a:solidFill>
                  <a:prstClr val="black"/>
                </a:solidFill>
              </a:rPr>
              <a:t>ugdymui; Edukacinės </a:t>
            </a:r>
            <a:r>
              <a:rPr lang="lt-LT" sz="3000" dirty="0">
                <a:solidFill>
                  <a:prstClr val="black"/>
                </a:solidFill>
              </a:rPr>
              <a:t>išvykos) (2,4).</a:t>
            </a:r>
          </a:p>
          <a:p>
            <a:pPr marL="0" lvl="0" indent="0">
              <a:buNone/>
            </a:pPr>
            <a:r>
              <a:rPr lang="lt-LT" sz="3000" dirty="0">
                <a:solidFill>
                  <a:prstClr val="black"/>
                </a:solidFill>
              </a:rPr>
              <a:t>Veiklos rodiklis – Pastatas ir jo aplinka (</a:t>
            </a:r>
            <a:r>
              <a:rPr lang="lt-LT" sz="3000" dirty="0" smtClean="0">
                <a:solidFill>
                  <a:prstClr val="black"/>
                </a:solidFill>
              </a:rPr>
              <a:t>Estetiškumas; </a:t>
            </a:r>
            <a:r>
              <a:rPr lang="lt-LT" sz="3000" dirty="0" err="1" smtClean="0">
                <a:solidFill>
                  <a:prstClr val="black"/>
                </a:solidFill>
              </a:rPr>
              <a:t>Ergonomiškumas</a:t>
            </a:r>
            <a:r>
              <a:rPr lang="lt-LT" sz="3000" dirty="0">
                <a:solidFill>
                  <a:prstClr val="black"/>
                </a:solidFill>
              </a:rPr>
              <a:t>) (2,45).</a:t>
            </a:r>
          </a:p>
          <a:p>
            <a:pPr marL="0" lvl="0" indent="0">
              <a:buNone/>
            </a:pPr>
            <a:r>
              <a:rPr lang="lt-LT" sz="3000" dirty="0">
                <a:solidFill>
                  <a:prstClr val="black"/>
                </a:solidFill>
              </a:rPr>
              <a:t>Veiklos rodiklis – Darželio savivalda (Skaidrumas ir </a:t>
            </a:r>
            <a:r>
              <a:rPr lang="lt-LT" sz="3000" dirty="0" smtClean="0">
                <a:solidFill>
                  <a:prstClr val="black"/>
                </a:solidFill>
              </a:rPr>
              <a:t>atvirumas; Sprendimų </a:t>
            </a:r>
            <a:r>
              <a:rPr lang="lt-LT" sz="3000" dirty="0">
                <a:solidFill>
                  <a:prstClr val="black"/>
                </a:solidFill>
              </a:rPr>
              <a:t>pagrįstumas ir veiksmingumas) (2,5).</a:t>
            </a:r>
          </a:p>
          <a:p>
            <a:pPr marL="0" lvl="0" indent="0">
              <a:buNone/>
            </a:pPr>
            <a:r>
              <a:rPr lang="lt-LT" sz="3000" dirty="0">
                <a:solidFill>
                  <a:prstClr val="black"/>
                </a:solidFill>
              </a:rPr>
              <a:t>Veiklos rodiklis – Mokymasis virtualioje aplinkoje (</a:t>
            </a:r>
            <a:r>
              <a:rPr lang="lt-LT" sz="3000" dirty="0" smtClean="0">
                <a:solidFill>
                  <a:prstClr val="black"/>
                </a:solidFill>
              </a:rPr>
              <a:t>Tikslingumas; </a:t>
            </a:r>
            <a:r>
              <a:rPr lang="lt-LT" sz="3000" dirty="0">
                <a:solidFill>
                  <a:prstClr val="black"/>
                </a:solidFill>
              </a:rPr>
              <a:t>Įvairiapusiškumas) (2,5).</a:t>
            </a:r>
          </a:p>
          <a:p>
            <a:endParaRPr lang="lt-LT" dirty="0"/>
          </a:p>
        </p:txBody>
      </p:sp>
    </p:spTree>
    <p:extLst>
      <p:ext uri="{BB962C8B-B14F-4D97-AF65-F5344CB8AC3E}">
        <p14:creationId xmlns:p14="http://schemas.microsoft.com/office/powerpoint/2010/main" val="19794240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lstStyle/>
          <a:p>
            <a:pPr marL="0" indent="0" algn="ctr">
              <a:buNone/>
            </a:pPr>
            <a:r>
              <a:rPr lang="lt-LT" sz="7200" dirty="0" smtClean="0"/>
              <a:t>DĖKOJU UŽ DĖMESĮ</a:t>
            </a:r>
            <a:endParaRPr lang="lt-LT" sz="7200" dirty="0"/>
          </a:p>
        </p:txBody>
      </p:sp>
    </p:spTree>
    <p:extLst>
      <p:ext uri="{BB962C8B-B14F-4D97-AF65-F5344CB8AC3E}">
        <p14:creationId xmlns:p14="http://schemas.microsoft.com/office/powerpoint/2010/main" val="429669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404664"/>
            <a:ext cx="8229600" cy="1143000"/>
          </a:xfrm>
        </p:spPr>
        <p:txBody>
          <a:bodyPr/>
          <a:lstStyle/>
          <a:p>
            <a:r>
              <a:rPr lang="lt-LT" dirty="0" smtClean="0"/>
              <a:t>ĮSIVERTINIMO SKALĖ</a:t>
            </a:r>
            <a:endParaRPr lang="lt-LT" dirty="0"/>
          </a:p>
        </p:txBody>
      </p:sp>
      <p:sp>
        <p:nvSpPr>
          <p:cNvPr id="3" name="Turinio vietos rezervavimo ženklas 2"/>
          <p:cNvSpPr>
            <a:spLocks noGrp="1"/>
          </p:cNvSpPr>
          <p:nvPr>
            <p:ph idx="1"/>
          </p:nvPr>
        </p:nvSpPr>
        <p:spPr>
          <a:xfrm>
            <a:off x="395536" y="1340768"/>
            <a:ext cx="8640960" cy="4785395"/>
          </a:xfrm>
        </p:spPr>
        <p:txBody>
          <a:bodyPr numCol="2"/>
          <a:lstStyle/>
          <a:p>
            <a:pPr marL="0" indent="0">
              <a:buNone/>
            </a:pPr>
            <a:r>
              <a:rPr lang="lt-LT" dirty="0" smtClean="0">
                <a:solidFill>
                  <a:srgbClr val="C00000"/>
                </a:solidFill>
              </a:rPr>
              <a:t>4 LYGIS – LABAI GERAI</a:t>
            </a:r>
          </a:p>
          <a:p>
            <a:pPr marL="0" indent="0">
              <a:buNone/>
            </a:pPr>
            <a:r>
              <a:rPr lang="lt-LT" sz="2400" dirty="0" smtClean="0"/>
              <a:t>Vyrauja teigiami požymiai, stipriosios savybės, verta paskleisti už mokyklos ribų, 95 </a:t>
            </a:r>
            <a:r>
              <a:rPr lang="lt-LT" sz="2400" dirty="0" err="1" smtClean="0"/>
              <a:t>proc</a:t>
            </a:r>
            <a:r>
              <a:rPr lang="lt-LT" sz="2400" dirty="0" smtClean="0"/>
              <a:t>. ir daugiau.</a:t>
            </a:r>
          </a:p>
          <a:p>
            <a:pPr marL="0" indent="0">
              <a:buNone/>
            </a:pPr>
            <a:r>
              <a:rPr lang="lt-LT" dirty="0" smtClean="0">
                <a:solidFill>
                  <a:srgbClr val="C00000"/>
                </a:solidFill>
              </a:rPr>
              <a:t>3 LYGIS – GERAI</a:t>
            </a:r>
          </a:p>
          <a:p>
            <a:pPr marL="0" indent="0">
              <a:buNone/>
            </a:pPr>
            <a:r>
              <a:rPr lang="lt-LT" sz="2400" dirty="0" smtClean="0"/>
              <a:t>Stipriųjų savybių daugiau nei trūkumų, verta paskleisti pačioje mokykloje, 75 </a:t>
            </a:r>
            <a:r>
              <a:rPr lang="lt-LT" sz="2400" dirty="0" err="1" smtClean="0"/>
              <a:t>proc</a:t>
            </a:r>
            <a:r>
              <a:rPr lang="lt-LT" sz="2400" dirty="0" smtClean="0"/>
              <a:t>. ir daugiau.</a:t>
            </a:r>
          </a:p>
          <a:p>
            <a:pPr marL="0" indent="0">
              <a:buNone/>
            </a:pPr>
            <a:endParaRPr lang="lt-LT" sz="2400" dirty="0"/>
          </a:p>
          <a:p>
            <a:pPr marL="0" indent="0">
              <a:buNone/>
            </a:pPr>
            <a:endParaRPr lang="lt-LT" sz="2400" dirty="0" smtClean="0"/>
          </a:p>
          <a:p>
            <a:pPr marL="0" indent="0">
              <a:buNone/>
            </a:pPr>
            <a:r>
              <a:rPr lang="lt-LT" dirty="0" smtClean="0">
                <a:solidFill>
                  <a:srgbClr val="C00000"/>
                </a:solidFill>
              </a:rPr>
              <a:t>2 LYGIS – PATENKINAMAI</a:t>
            </a:r>
          </a:p>
          <a:p>
            <a:pPr marL="0" indent="0">
              <a:buNone/>
            </a:pPr>
            <a:r>
              <a:rPr lang="lt-LT" sz="2400" dirty="0" smtClean="0"/>
              <a:t>Yra rimtų trūkumų, tinkama, bet yra ką tobulinti, verta sustiprinti ir išplėtoti, 60 </a:t>
            </a:r>
            <a:r>
              <a:rPr lang="lt-LT" sz="2400" dirty="0" err="1" smtClean="0"/>
              <a:t>proc</a:t>
            </a:r>
            <a:r>
              <a:rPr lang="lt-LT" sz="2400" dirty="0" smtClean="0"/>
              <a:t>. ir daugiau.</a:t>
            </a:r>
          </a:p>
          <a:p>
            <a:pPr marL="0" indent="0">
              <a:buNone/>
            </a:pPr>
            <a:endParaRPr lang="lt-LT" sz="1400" dirty="0" smtClean="0">
              <a:solidFill>
                <a:srgbClr val="C00000"/>
              </a:solidFill>
            </a:endParaRPr>
          </a:p>
          <a:p>
            <a:pPr marL="0" indent="0">
              <a:buNone/>
            </a:pPr>
            <a:r>
              <a:rPr lang="lt-LT" dirty="0" smtClean="0">
                <a:solidFill>
                  <a:srgbClr val="C00000"/>
                </a:solidFill>
              </a:rPr>
              <a:t>1 LYGIS – NEPATENKINAMAI</a:t>
            </a:r>
          </a:p>
          <a:p>
            <a:pPr marL="0" indent="0">
              <a:buNone/>
            </a:pPr>
            <a:r>
              <a:rPr lang="lt-LT" sz="2400" dirty="0" smtClean="0"/>
              <a:t>Vyrauja trūkumai, būtina imtis radikalių pokyčių, iki 50 </a:t>
            </a:r>
            <a:r>
              <a:rPr lang="lt-LT" sz="2400" dirty="0" err="1" smtClean="0"/>
              <a:t>proc</a:t>
            </a:r>
            <a:r>
              <a:rPr lang="lt-LT" sz="2400" dirty="0"/>
              <a:t>.</a:t>
            </a:r>
          </a:p>
        </p:txBody>
      </p:sp>
    </p:spTree>
    <p:extLst>
      <p:ext uri="{BB962C8B-B14F-4D97-AF65-F5344CB8AC3E}">
        <p14:creationId xmlns:p14="http://schemas.microsoft.com/office/powerpoint/2010/main" val="2406374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683568" y="692696"/>
            <a:ext cx="8085584" cy="1143000"/>
          </a:xfrm>
        </p:spPr>
        <p:txBody>
          <a:bodyPr>
            <a:normAutofit fontScale="90000"/>
          </a:bodyPr>
          <a:lstStyle/>
          <a:p>
            <a:pPr algn="l"/>
            <a:r>
              <a:rPr lang="lt-LT" dirty="0" smtClean="0"/>
              <a:t>   BENDRAS VISŲ SRIČIŲ ARITMETINIS VIDURKIS (2,8), ATITINKA 3 LYGĮ.         </a:t>
            </a:r>
            <a:br>
              <a:rPr lang="lt-LT" dirty="0" smtClean="0"/>
            </a:br>
            <a:r>
              <a:rPr lang="lt-LT" dirty="0" smtClean="0"/>
              <a:t>          REZULTATAI PAGAL SRITIS</a:t>
            </a:r>
            <a:br>
              <a:rPr lang="lt-LT" dirty="0" smtClean="0"/>
            </a:br>
            <a:endParaRPr lang="en-US"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363467495"/>
              </p:ext>
            </p:extLst>
          </p:nvPr>
        </p:nvGraphicFramePr>
        <p:xfrm>
          <a:off x="467544" y="198884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26886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t/>
            </a:r>
            <a:br>
              <a:rPr lang="lt-LT" dirty="0" smtClean="0"/>
            </a:br>
            <a:r>
              <a:rPr lang="lt-LT" dirty="0" smtClean="0"/>
              <a:t>REZULTATAI TEMŲ LYGMENYJE</a:t>
            </a:r>
            <a:br>
              <a:rPr lang="lt-LT" dirty="0" smtClean="0"/>
            </a:br>
            <a:r>
              <a:rPr lang="lt-LT" dirty="0" smtClean="0"/>
              <a:t>1 SRITIS – REZULTATAI (2,9)</a:t>
            </a:r>
            <a:br>
              <a:rPr lang="lt-LT" dirty="0" smtClean="0"/>
            </a:br>
            <a:endParaRPr lang="en-US"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28878767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81237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Autofit/>
          </a:bodyPr>
          <a:lstStyle/>
          <a:p>
            <a:r>
              <a:rPr lang="lt-LT" sz="4000" dirty="0">
                <a:solidFill>
                  <a:prstClr val="black"/>
                </a:solidFill>
              </a:rPr>
              <a:t>2 </a:t>
            </a:r>
            <a:r>
              <a:rPr lang="lt-LT" sz="4000" dirty="0" smtClean="0">
                <a:solidFill>
                  <a:prstClr val="black"/>
                </a:solidFill>
              </a:rPr>
              <a:t>SRITIS – </a:t>
            </a:r>
            <a:r>
              <a:rPr lang="lt-LT" sz="4000" dirty="0">
                <a:solidFill>
                  <a:prstClr val="black"/>
                </a:solidFill>
              </a:rPr>
              <a:t>UGDYMAS(IS) IR MOKINIŲ </a:t>
            </a:r>
            <a:r>
              <a:rPr lang="lt-LT" sz="4000" dirty="0" smtClean="0">
                <a:solidFill>
                  <a:prstClr val="black"/>
                </a:solidFill>
              </a:rPr>
              <a:t>PATIRTYS (2,9)</a:t>
            </a:r>
            <a:endParaRPr lang="en-US" sz="4000"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461393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704245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4000" dirty="0" smtClean="0">
                <a:solidFill>
                  <a:prstClr val="black"/>
                </a:solidFill>
              </a:rPr>
              <a:t>3 SRITIS – UGDYMO(SI) APLINKOS (2,5)</a:t>
            </a:r>
            <a:endParaRPr lang="en-US"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42210443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618449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4000" dirty="0" smtClean="0">
                <a:solidFill>
                  <a:prstClr val="black"/>
                </a:solidFill>
              </a:rPr>
              <a:t>4 SRITIS – LYDERYSTĖ IR VADYBA (2,8)</a:t>
            </a:r>
            <a:endParaRPr lang="en-US"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96827156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17187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dirty="0" smtClean="0"/>
              <a:t>AUKŠČIAUSIAI ĮVERTINTOS TEMOS</a:t>
            </a:r>
            <a:endParaRPr lang="lt-LT"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768268779"/>
              </p:ext>
            </p:extLst>
          </p:nvPr>
        </p:nvGraphicFramePr>
        <p:xfrm>
          <a:off x="0" y="1124744"/>
          <a:ext cx="8686800" cy="55446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4632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711</TotalTime>
  <Words>558</Words>
  <Application>Microsoft Office PowerPoint</Application>
  <PresentationFormat>Demonstracija ekrane (4:3)</PresentationFormat>
  <Paragraphs>81</Paragraphs>
  <Slides>21</Slides>
  <Notes>1</Notes>
  <HiddenSlides>0</HiddenSlides>
  <MMClips>0</MMClips>
  <ScaleCrop>false</ScaleCrop>
  <HeadingPairs>
    <vt:vector size="4" baseType="variant">
      <vt:variant>
        <vt:lpstr>Tema</vt:lpstr>
      </vt:variant>
      <vt:variant>
        <vt:i4>1</vt:i4>
      </vt:variant>
      <vt:variant>
        <vt:lpstr>Skaidrių pavadinimai</vt:lpstr>
      </vt:variant>
      <vt:variant>
        <vt:i4>21</vt:i4>
      </vt:variant>
    </vt:vector>
  </HeadingPairs>
  <TitlesOfParts>
    <vt:vector size="22" baseType="lpstr">
      <vt:lpstr>Office tema</vt:lpstr>
      <vt:lpstr>   SKUODO VAIKŲ LOPŠELIO-DARŽELIO  PLATUSIS VEIKLOS  KOKYBĖS ĮSIVERTINIMAS 2018m. gegužės mėn.</vt:lpstr>
      <vt:lpstr>Tyrime dalyvavo: 28 pedagoginiai Skuodo vaikų lopšelio-darželio darbuotojai.  Vertintos 4 SRITYS:</vt:lpstr>
      <vt:lpstr>ĮSIVERTINIMO SKALĖ</vt:lpstr>
      <vt:lpstr>   BENDRAS VISŲ SRIČIŲ ARITMETINIS VIDURKIS (2,8), ATITINKA 3 LYGĮ.                    REZULTATAI PAGAL SRITIS </vt:lpstr>
      <vt:lpstr> REZULTATAI TEMŲ LYGMENYJE 1 SRITIS – REZULTATAI (2,9) </vt:lpstr>
      <vt:lpstr>2 SRITIS – UGDYMAS(IS) IR MOKINIŲ PATIRTYS (2,9)</vt:lpstr>
      <vt:lpstr>3 SRITIS – UGDYMO(SI) APLINKOS (2,5)</vt:lpstr>
      <vt:lpstr>4 SRITIS – LYDERYSTĖ IR VADYBA (2,8)</vt:lpstr>
      <vt:lpstr>AUKŠČIAUSIAI ĮVERTINTOS TEMOS</vt:lpstr>
      <vt:lpstr>AUKŠČIAUSIAI ĮVERTINTI  RODIKLIAI</vt:lpstr>
      <vt:lpstr>RODIKLIS – KOMPETENCIJA (3,2)</vt:lpstr>
      <vt:lpstr>RODIKLIS – BENDRADARBIAVIMAS SU TĖVAIS  (3,1) </vt:lpstr>
      <vt:lpstr>RODIKLIS – VERTINIMAS UGDYMUI (3,1)</vt:lpstr>
      <vt:lpstr>ŽEMIAUSIAI ĮVERTINTOS TEMOS</vt:lpstr>
      <vt:lpstr>ŽEMIAUSIAI  ĮVERTINTI RODIKLIAI</vt:lpstr>
      <vt:lpstr>GILUMINIUI  ĮSIVERTINIMUI PASIRINKTAS </vt:lpstr>
      <vt:lpstr>UGDYMO(SI) ORGANIZAVIMAS </vt:lpstr>
      <vt:lpstr>IŠVADOS</vt:lpstr>
      <vt:lpstr>PowerPoint pristatymas</vt:lpstr>
      <vt:lpstr>PowerPoint pristatymas</vt:lpstr>
      <vt:lpstr>PowerPoint pristatymas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pristatymas</dc:title>
  <dc:creator>Admin</dc:creator>
  <cp:lastModifiedBy>Vartotojas</cp:lastModifiedBy>
  <cp:revision>70</cp:revision>
  <dcterms:created xsi:type="dcterms:W3CDTF">2018-06-25T06:18:01Z</dcterms:created>
  <dcterms:modified xsi:type="dcterms:W3CDTF">2018-08-31T03:45:36Z</dcterms:modified>
</cp:coreProperties>
</file>