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76" r:id="rId2"/>
    <p:sldId id="275" r:id="rId3"/>
    <p:sldId id="274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lt-LT" smtClean="0"/>
                      <a:t>, (7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lt-LT" smtClean="0"/>
                      <a:t>, (29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lt-LT" smtClean="0"/>
                      <a:t>, (64</a:t>
                    </a:r>
                    <a:r>
                      <a:rPr lang="lt-LT" baseline="0" smtClean="0"/>
                      <a:t>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384320"/>
        <c:axId val="31385856"/>
        <c:axId val="0"/>
      </c:bar3DChart>
      <c:catAx>
        <c:axId val="3138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31385856"/>
        <c:crosses val="autoZero"/>
        <c:auto val="1"/>
        <c:lblAlgn val="ctr"/>
        <c:lblOffset val="100"/>
        <c:noMultiLvlLbl val="0"/>
      </c:catAx>
      <c:valAx>
        <c:axId val="313858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1384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5.142490169205473E-3"/>
                  <c:y val="-2.226225031033176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lt-LT" dirty="0" smtClean="0"/>
                      <a:t>, (7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141633897351577E-3"/>
                  <c:y val="-2.54425717832362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lt-LT" dirty="0" smtClean="0"/>
                      <a:t>, (36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90819288374272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lt-LT" dirty="0" smtClean="0"/>
                      <a:t>, (57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430080"/>
        <c:axId val="44431616"/>
        <c:axId val="0"/>
      </c:bar3DChart>
      <c:catAx>
        <c:axId val="44430080"/>
        <c:scaling>
          <c:orientation val="minMax"/>
        </c:scaling>
        <c:delete val="0"/>
        <c:axPos val="b"/>
        <c:majorTickMark val="out"/>
        <c:minorTickMark val="none"/>
        <c:tickLblPos val="nextTo"/>
        <c:crossAx val="44431616"/>
        <c:crosses val="autoZero"/>
        <c:auto val="1"/>
        <c:lblAlgn val="ctr"/>
        <c:lblOffset val="100"/>
        <c:noMultiLvlLbl val="0"/>
      </c:catAx>
      <c:valAx>
        <c:axId val="444316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430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0"/>
                  <c:y val="-1.53480886070534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lt-LT" dirty="0" smtClean="0"/>
                      <a:t>, (7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283267794703153E-3"/>
                  <c:y val="-4.60442658211602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</a:t>
                    </a:r>
                    <a:r>
                      <a:rPr lang="lt-LT" dirty="0" smtClean="0"/>
                      <a:t>, (93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536192"/>
        <c:axId val="44537728"/>
        <c:axId val="0"/>
      </c:bar3DChart>
      <c:catAx>
        <c:axId val="4453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44537728"/>
        <c:crosses val="autoZero"/>
        <c:auto val="1"/>
        <c:lblAlgn val="ctr"/>
        <c:lblOffset val="100"/>
        <c:noMultiLvlLbl val="0"/>
      </c:catAx>
      <c:valAx>
        <c:axId val="4453772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536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0"/>
                  <c:y val="-1.81026391129611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lt-LT" dirty="0" smtClean="0"/>
                      <a:t>, (7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42490169205473E-3"/>
                  <c:y val="-1.81026391129611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lt-LT" dirty="0" smtClean="0"/>
                      <a:t>, (50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7153958669441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lt-LT" dirty="0" smtClean="0"/>
                      <a:t>, (43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589056"/>
        <c:axId val="44590592"/>
        <c:axId val="0"/>
      </c:bar3DChart>
      <c:catAx>
        <c:axId val="4458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44590592"/>
        <c:crosses val="autoZero"/>
        <c:auto val="1"/>
        <c:lblAlgn val="ctr"/>
        <c:lblOffset val="100"/>
        <c:noMultiLvlLbl val="0"/>
      </c:catAx>
      <c:valAx>
        <c:axId val="445905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589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22182461509736E-2"/>
          <c:y val="3.9664732837903859E-2"/>
          <c:w val="0.92532554862325234"/>
          <c:h val="0.791618282900073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Stulpelis2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lt-LT" smtClean="0"/>
                      <a:t>, (7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lt-LT" smtClean="0"/>
                      <a:t>, (14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lt-LT" smtClean="0"/>
                      <a:t>, (79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938944"/>
        <c:axId val="43940480"/>
        <c:axId val="0"/>
      </c:bar3DChart>
      <c:catAx>
        <c:axId val="43938944"/>
        <c:scaling>
          <c:orientation val="minMax"/>
        </c:scaling>
        <c:delete val="0"/>
        <c:axPos val="b"/>
        <c:majorTickMark val="out"/>
        <c:minorTickMark val="none"/>
        <c:tickLblPos val="nextTo"/>
        <c:crossAx val="43940480"/>
        <c:crosses val="autoZero"/>
        <c:auto val="1"/>
        <c:lblAlgn val="ctr"/>
        <c:lblOffset val="100"/>
        <c:noMultiLvlLbl val="0"/>
      </c:catAx>
      <c:valAx>
        <c:axId val="439404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3938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1.7141633897351577E-3"/>
                  <c:y val="-2.86228932561408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lt-LT" dirty="0" smtClean="0"/>
                      <a:t>, (7</a:t>
                    </a:r>
                    <a:r>
                      <a:rPr lang="lt-LT" baseline="0" dirty="0" smtClean="0"/>
                      <a:t> </a:t>
                    </a:r>
                    <a:r>
                      <a:rPr lang="lt-LT" baseline="0" dirty="0" err="1" smtClean="0"/>
                      <a:t>proc</a:t>
                    </a:r>
                    <a:r>
                      <a:rPr lang="lt-LT" baseline="0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lt-LT" smtClean="0"/>
                      <a:t> (64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r>
                      <a:rPr lang="lt-LT" dirty="0" smtClean="0"/>
                      <a:t>, (29</a:t>
                    </a:r>
                    <a:r>
                      <a:rPr lang="lt-LT" baseline="0" dirty="0" smtClean="0"/>
                      <a:t> </a:t>
                    </a:r>
                    <a:r>
                      <a:rPr lang="lt-LT" baseline="0" dirty="0" err="1" smtClean="0"/>
                      <a:t>proc</a:t>
                    </a:r>
                    <a:r>
                      <a:rPr lang="lt-LT" baseline="0" dirty="0" smtClean="0"/>
                      <a:t>.</a:t>
                    </a:r>
                    <a:r>
                      <a:rPr lang="lt-LT" dirty="0" smtClean="0"/>
                      <a:t>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Visisškai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203904"/>
        <c:axId val="32205440"/>
        <c:axId val="0"/>
      </c:bar3DChart>
      <c:catAx>
        <c:axId val="32203904"/>
        <c:scaling>
          <c:orientation val="minMax"/>
        </c:scaling>
        <c:delete val="0"/>
        <c:axPos val="b"/>
        <c:majorTickMark val="out"/>
        <c:minorTickMark val="none"/>
        <c:tickLblPos val="nextTo"/>
        <c:crossAx val="32205440"/>
        <c:crosses val="autoZero"/>
        <c:auto val="1"/>
        <c:lblAlgn val="ctr"/>
        <c:lblOffset val="100"/>
        <c:noMultiLvlLbl val="0"/>
      </c:catAx>
      <c:valAx>
        <c:axId val="322054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2203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lt-LT" smtClean="0"/>
                      <a:t> , (7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283267794703153E-3"/>
                  <c:y val="-1.63304900278569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lt-LT" dirty="0" smtClean="0"/>
                      <a:t>, (71</a:t>
                    </a:r>
                    <a:r>
                      <a:rPr lang="lt-LT" baseline="0" dirty="0" smtClean="0"/>
                      <a:t> </a:t>
                    </a:r>
                    <a:r>
                      <a:rPr lang="lt-LT" baseline="0" dirty="0" err="1" smtClean="0"/>
                      <a:t>proc</a:t>
                    </a:r>
                    <a:r>
                      <a:rPr lang="lt-LT" baseline="0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lt-LT" smtClean="0"/>
                      <a:t>, (21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061824"/>
        <c:axId val="44063360"/>
        <c:axId val="0"/>
      </c:bar3DChart>
      <c:catAx>
        <c:axId val="44061824"/>
        <c:scaling>
          <c:orientation val="minMax"/>
        </c:scaling>
        <c:delete val="0"/>
        <c:axPos val="b"/>
        <c:majorTickMark val="out"/>
        <c:minorTickMark val="none"/>
        <c:tickLblPos val="nextTo"/>
        <c:crossAx val="44063360"/>
        <c:crosses val="autoZero"/>
        <c:auto val="1"/>
        <c:lblAlgn val="ctr"/>
        <c:lblOffset val="100"/>
        <c:noMultiLvlLbl val="0"/>
      </c:catAx>
      <c:valAx>
        <c:axId val="4406336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061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lt-LT" smtClean="0"/>
                      <a:t>, (14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lt-LT" smtClean="0"/>
                      <a:t>, 64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lt-LT" smtClean="0"/>
                      <a:t>, (21 proc.)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467328"/>
        <c:axId val="44468864"/>
        <c:axId val="0"/>
      </c:bar3DChart>
      <c:catAx>
        <c:axId val="4446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468864"/>
        <c:crosses val="autoZero"/>
        <c:auto val="1"/>
        <c:lblAlgn val="ctr"/>
        <c:lblOffset val="100"/>
        <c:noMultiLvlLbl val="0"/>
      </c:catAx>
      <c:valAx>
        <c:axId val="4446886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46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lt-LT" smtClean="0"/>
                      <a:t>, (7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lt-LT" smtClean="0"/>
                      <a:t>, (7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lt-LT" smtClean="0"/>
                      <a:t>,</a:t>
                    </a:r>
                    <a:r>
                      <a:rPr lang="lt-LT" baseline="0" smtClean="0"/>
                      <a:t> ( 36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lt-LT" smtClean="0"/>
                      <a:t>, (50</a:t>
                    </a:r>
                    <a:r>
                      <a:rPr lang="lt-LT" baseline="0" smtClean="0"/>
                      <a:t>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254336"/>
        <c:axId val="44255872"/>
        <c:axId val="0"/>
      </c:bar3DChart>
      <c:catAx>
        <c:axId val="44254336"/>
        <c:scaling>
          <c:orientation val="minMax"/>
        </c:scaling>
        <c:delete val="0"/>
        <c:axPos val="b"/>
        <c:majorTickMark val="out"/>
        <c:minorTickMark val="none"/>
        <c:tickLblPos val="nextTo"/>
        <c:crossAx val="44255872"/>
        <c:crosses val="autoZero"/>
        <c:auto val="1"/>
        <c:lblAlgn val="ctr"/>
        <c:lblOffset val="100"/>
        <c:noMultiLvlLbl val="0"/>
      </c:catAx>
      <c:valAx>
        <c:axId val="442558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254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942069105889682E-2"/>
          <c:y val="3.4943719578785205E-2"/>
          <c:w val="0.91363046038649387"/>
          <c:h val="0.752366897911931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2"/>
              <c:layout>
                <c:manualLayout>
                  <c:x val="0"/>
                  <c:y val="-1.59016073645226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lt-LT" dirty="0" smtClean="0"/>
                      <a:t>, (21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lt-LT" smtClean="0"/>
                      <a:t>, (79 proc.)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290816"/>
        <c:axId val="44292352"/>
        <c:axId val="0"/>
      </c:bar3DChart>
      <c:catAx>
        <c:axId val="44290816"/>
        <c:scaling>
          <c:orientation val="minMax"/>
        </c:scaling>
        <c:delete val="0"/>
        <c:axPos val="b"/>
        <c:majorTickMark val="out"/>
        <c:minorTickMark val="none"/>
        <c:tickLblPos val="nextTo"/>
        <c:crossAx val="44292352"/>
        <c:crosses val="autoZero"/>
        <c:auto val="1"/>
        <c:lblAlgn val="ctr"/>
        <c:lblOffset val="100"/>
        <c:noMultiLvlLbl val="0"/>
      </c:catAx>
      <c:valAx>
        <c:axId val="44292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290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0"/>
                  <c:y val="-3.2387226783777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lt-LT" dirty="0" smtClean="0"/>
                      <a:t>, (14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141633897351577E-3"/>
                  <c:y val="-1.61936133918887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lt-LT" dirty="0" smtClean="0"/>
                      <a:t>, (50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283267794703153E-3"/>
                  <c:y val="-1.61936133918887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lt-LT" dirty="0" smtClean="0"/>
                      <a:t>, (36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303104"/>
        <c:axId val="44304640"/>
        <c:axId val="0"/>
      </c:bar3DChart>
      <c:catAx>
        <c:axId val="4430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44304640"/>
        <c:crosses val="autoZero"/>
        <c:auto val="1"/>
        <c:lblAlgn val="ctr"/>
        <c:lblOffset val="100"/>
        <c:noMultiLvlLbl val="0"/>
      </c:catAx>
      <c:valAx>
        <c:axId val="443046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30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220765888202531E-2"/>
          <c:y val="3.3997440830161173E-2"/>
          <c:w val="0.9243526198760349"/>
          <c:h val="0.759072822317988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1.7141633897351577E-3"/>
                  <c:y val="-3.4036179215954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lt-LT" dirty="0" smtClean="0"/>
                      <a:t>, (7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85651886632479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lt-LT" dirty="0" smtClean="0"/>
                      <a:t>, (50</a:t>
                    </a:r>
                    <a:r>
                      <a:rPr lang="lt-LT" baseline="0" dirty="0" smtClean="0"/>
                      <a:t> </a:t>
                    </a:r>
                    <a:r>
                      <a:rPr lang="lt-LT" baseline="0" dirty="0" err="1" smtClean="0"/>
                      <a:t>proc</a:t>
                    </a:r>
                    <a:r>
                      <a:rPr lang="lt-LT" baseline="0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141633897351577E-3"/>
                  <c:y val="-6.188396221082633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lt-LT" dirty="0" smtClean="0"/>
                      <a:t>, (43 </a:t>
                    </a:r>
                    <a:r>
                      <a:rPr lang="lt-LT" dirty="0" err="1" smtClean="0"/>
                      <a:t>proc</a:t>
                    </a:r>
                    <a:r>
                      <a:rPr lang="lt-LT" dirty="0" smtClean="0"/>
                      <a:t>.)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Lapas1!$A$2:$A$5</c:f>
              <c:strCache>
                <c:ptCount val="4"/>
                <c:pt idx="0">
                  <c:v>Visiškai nesutinku</c:v>
                </c:pt>
                <c:pt idx="1">
                  <c:v>Iš dalies nesutinku</c:v>
                </c:pt>
                <c:pt idx="2">
                  <c:v>Iš dalies sutinku</c:v>
                </c:pt>
                <c:pt idx="3">
                  <c:v>Visiškai sutinku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4344064"/>
        <c:axId val="44345600"/>
        <c:axId val="0"/>
      </c:bar3DChart>
      <c:catAx>
        <c:axId val="4434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44345600"/>
        <c:crosses val="autoZero"/>
        <c:auto val="1"/>
        <c:lblAlgn val="ctr"/>
        <c:lblOffset val="100"/>
        <c:noMultiLvlLbl val="0"/>
      </c:catAx>
      <c:valAx>
        <c:axId val="443456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434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57E56C0-726A-405A-B52A-47D9E75DEAA8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E60B3B-2642-4E68-AA5B-CCD48EB58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93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5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1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79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3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6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3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3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7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6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7977-89D7-4516-8F8C-9D3F117A386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37A5-B09B-4B6D-A76E-1AB8F380D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4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VIDAUS AUDITO GRUPĖ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PIRMININKĖ – auklėtoja Laima Galdikienė</a:t>
            </a:r>
          </a:p>
          <a:p>
            <a:r>
              <a:rPr lang="lt-LT" dirty="0" smtClean="0"/>
              <a:t>Specialioji pedagogė, logopedė Rita </a:t>
            </a:r>
            <a:r>
              <a:rPr lang="lt-LT" dirty="0" err="1" smtClean="0"/>
              <a:t>Pilibaitienė</a:t>
            </a:r>
            <a:endParaRPr lang="lt-LT" dirty="0" smtClean="0"/>
          </a:p>
          <a:p>
            <a:r>
              <a:rPr lang="lt-LT" dirty="0" smtClean="0"/>
              <a:t> Socialinė pedagogė Rita </a:t>
            </a:r>
            <a:r>
              <a:rPr lang="lt-LT" dirty="0" err="1" smtClean="0"/>
              <a:t>Vizgaudienė</a:t>
            </a:r>
            <a:endParaRPr lang="lt-LT" dirty="0" smtClean="0"/>
          </a:p>
          <a:p>
            <a:r>
              <a:rPr lang="lt-LT" dirty="0" smtClean="0"/>
              <a:t>Meninio ugdymo pedagogė Lina Daukantienė</a:t>
            </a:r>
          </a:p>
          <a:p>
            <a:pPr marL="0" indent="0">
              <a:buNone/>
            </a:pPr>
            <a:r>
              <a:rPr lang="lt-LT" dirty="0"/>
              <a:t> </a:t>
            </a:r>
            <a:r>
              <a:rPr lang="lt-LT" dirty="0" smtClean="0"/>
              <a:t>      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58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6. Stengiamasi padaryti taip, kad visi vaikai visą laiką dalyvautų veikloje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14446"/>
              </p:ext>
            </p:extLst>
          </p:nvPr>
        </p:nvGraphicFramePr>
        <p:xfrm>
          <a:off x="323528" y="1268760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68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368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7. Visuomet žinoma, ką vaikai veikia grupėje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825391"/>
              </p:ext>
            </p:extLst>
          </p:nvPr>
        </p:nvGraphicFramePr>
        <p:xfrm>
          <a:off x="395536" y="1340768"/>
          <a:ext cx="8424936" cy="4623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89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738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8. Daug kas išsprendžiama trumpais žvilgsniais ir trumpais gestais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116930"/>
              </p:ext>
            </p:extLst>
          </p:nvPr>
        </p:nvGraphicFramePr>
        <p:xfrm>
          <a:off x="107504" y="1700808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61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7492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9. Veikla visuomet prasideda punktualiai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898877"/>
              </p:ext>
            </p:extLst>
          </p:nvPr>
        </p:nvGraphicFramePr>
        <p:xfrm>
          <a:off x="251520" y="155679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68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334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10. Veiklai, darbui medžiaga visuomet yra paruošta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808114"/>
              </p:ext>
            </p:extLst>
          </p:nvPr>
        </p:nvGraphicFramePr>
        <p:xfrm>
          <a:off x="323528" y="1484784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75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2761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11. Nuolat vaikai pagiriami už atliktą darbą ir ištvermę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512368"/>
              </p:ext>
            </p:extLst>
          </p:nvPr>
        </p:nvGraphicFramePr>
        <p:xfrm>
          <a:off x="323528" y="1484784"/>
          <a:ext cx="806489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97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4646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 smtClean="0"/>
              <a:t>12. Sudaromos galimybės vaikui įvardinti priežastis, kad pats suprastų, išsianalizuotų ką padarė ir keistų savo elgesį.</a:t>
            </a:r>
            <a:endParaRPr lang="en-US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997273"/>
              </p:ext>
            </p:extLst>
          </p:nvPr>
        </p:nvGraphicFramePr>
        <p:xfrm>
          <a:off x="179512" y="1556792"/>
          <a:ext cx="864096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6140491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68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2914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Focus</a:t>
            </a:r>
            <a:r>
              <a:rPr lang="lt-LT" dirty="0" smtClean="0"/>
              <a:t> grupės analizė</a:t>
            </a:r>
            <a:endParaRPr lang="en-US" dirty="0"/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683568" y="1844824"/>
            <a:ext cx="7596833" cy="4281339"/>
          </a:xfrm>
        </p:spPr>
        <p:txBody>
          <a:bodyPr/>
          <a:lstStyle/>
          <a:p>
            <a:r>
              <a:rPr lang="lt-LT" dirty="0" err="1" smtClean="0"/>
              <a:t>Focus</a:t>
            </a:r>
            <a:r>
              <a:rPr lang="lt-LT" dirty="0" smtClean="0"/>
              <a:t> grupėje dalyvavo 6 auklėtojos ( 1 – priešmokyklinio ugdymo, 4- ikimokyklinio ugdymo, 1- ankstyvojo ugdymo (lopšelio) ir 1 – meninio ugdymo pedagogė.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17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1 klausimas</a:t>
            </a:r>
            <a:br>
              <a:rPr lang="lt-LT" dirty="0" smtClean="0"/>
            </a:br>
            <a:r>
              <a:rPr lang="lt-LT" sz="3100" dirty="0" smtClean="0"/>
              <a:t>Kokius metodus naudojate dirbdamos su vaikais, kad užtikrintumėte grupės taisyklių laikymąsi?</a:t>
            </a:r>
            <a:br>
              <a:rPr lang="lt-LT" sz="3100" dirty="0" smtClean="0"/>
            </a:br>
            <a:endParaRPr lang="en-US" sz="3100" dirty="0"/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8245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lt-LT" dirty="0" smtClean="0"/>
              <a:t>VISOS PEDAGOGĖS GRUPĖJE TURI PARENGTAS TAISYKLES IR JOS YRA GRUPĖJE VISIEMS MATOMOJE VIETOJE.</a:t>
            </a:r>
          </a:p>
          <a:p>
            <a:pPr marL="0" indent="0">
              <a:buNone/>
            </a:pPr>
            <a:r>
              <a:rPr lang="lt-LT" dirty="0" smtClean="0"/>
              <a:t>ATSIŽVELGDAMOS Į VAIKŲ AMŽIŲ, PEDAGOGĖS NAUDOJA ŠIUOS METODUS:</a:t>
            </a:r>
          </a:p>
          <a:p>
            <a:r>
              <a:rPr lang="lt-LT" dirty="0" smtClean="0"/>
              <a:t>Taisykles kuria kartu su vaikais.</a:t>
            </a:r>
          </a:p>
          <a:p>
            <a:r>
              <a:rPr lang="lt-LT" dirty="0" smtClean="0"/>
              <a:t>Taisykles išsiaiškina.</a:t>
            </a:r>
          </a:p>
          <a:p>
            <a:r>
              <a:rPr lang="lt-LT" dirty="0" smtClean="0"/>
              <a:t>Išsiaiškina priežastis, kodėl reikia laikytis taisyklių.</a:t>
            </a:r>
          </a:p>
          <a:p>
            <a:r>
              <a:rPr lang="lt-LT" dirty="0" smtClean="0"/>
              <a:t>Vyksta stebėjimas, kaip yra laikomasi taisyklių?</a:t>
            </a:r>
          </a:p>
          <a:p>
            <a:r>
              <a:rPr lang="lt-LT" dirty="0" smtClean="0"/>
              <a:t>Kiekvieną rytą taisyklės yra pakartojamos.</a:t>
            </a:r>
          </a:p>
          <a:p>
            <a:r>
              <a:rPr lang="lt-LT" dirty="0" smtClean="0"/>
              <a:t>Už gerą elgesį naudojami paskatinimai.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90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6264696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Taisyklės aptariamos ryto rato metu, kai jų nesilaikoma, prašoma taisykles pakartoti, dar sykį įsidėmėti, jas nurašyti.</a:t>
            </a:r>
          </a:p>
          <a:p>
            <a:r>
              <a:rPr lang="lt-LT" dirty="0" smtClean="0"/>
              <a:t>Taisyklės aptariamos, naudojant minčių lietų.</a:t>
            </a:r>
          </a:p>
          <a:p>
            <a:r>
              <a:rPr lang="lt-LT" dirty="0" smtClean="0"/>
              <a:t>Diskutuojama nuolat apie taisyklių laikymąsi.</a:t>
            </a:r>
          </a:p>
          <a:p>
            <a:r>
              <a:rPr lang="lt-LT" dirty="0" smtClean="0"/>
              <a:t>Vaikų elgesys yra aptariamas po kiekvieno užsiėmimo, yra susitariama, kad už taisyklių pažiedimus bus neleidžiama užsiimti mėgstama veikla.</a:t>
            </a:r>
          </a:p>
          <a:p>
            <a:r>
              <a:rPr lang="lt-LT" dirty="0" smtClean="0"/>
              <a:t>Taisyklės taikomos čia ir dabar, atsižvelgiant į situaciją. Geriausiais metodas, kuris dar ir nuramina – apsikabinimas, paglostymas.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3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323692"/>
              </p:ext>
            </p:extLst>
          </p:nvPr>
        </p:nvGraphicFramePr>
        <p:xfrm>
          <a:off x="215007" y="1052736"/>
          <a:ext cx="8928993" cy="5412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6375"/>
                <a:gridCol w="2080090"/>
                <a:gridCol w="1944216"/>
                <a:gridCol w="2808312"/>
              </a:tblGrid>
              <a:tr h="6952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SRITIS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TEMA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RODIKLIS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RAKTINIAI ŽODŽIAI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96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Ugdymas</a:t>
                      </a:r>
                      <a:r>
                        <a:rPr lang="en-US" sz="2800" dirty="0">
                          <a:effectLst/>
                        </a:rPr>
                        <a:t>(is) </a:t>
                      </a:r>
                      <a:r>
                        <a:rPr lang="en-US" sz="2800" dirty="0" err="1">
                          <a:effectLst/>
                        </a:rPr>
                        <a:t>ir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mokinių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patirtys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Vadovavimas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mokymuisi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Ugdymo</a:t>
                      </a:r>
                      <a:r>
                        <a:rPr lang="en-US" sz="2400" dirty="0">
                          <a:effectLst/>
                        </a:rPr>
                        <a:t>(</a:t>
                      </a:r>
                      <a:r>
                        <a:rPr lang="en-US" sz="2400" dirty="0" err="1">
                          <a:effectLst/>
                        </a:rPr>
                        <a:t>si</a:t>
                      </a:r>
                      <a:r>
                        <a:rPr lang="en-US" sz="2400" dirty="0">
                          <a:effectLst/>
                        </a:rPr>
                        <a:t>) </a:t>
                      </a:r>
                      <a:r>
                        <a:rPr lang="en-US" sz="2400" dirty="0" err="1">
                          <a:effectLst/>
                        </a:rPr>
                        <a:t>organizavimas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err="1">
                          <a:effectLst/>
                        </a:rPr>
                        <a:t>Diferencijavimas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idividualizavimas</a:t>
                      </a:r>
                      <a:r>
                        <a:rPr lang="en-US" sz="2400" dirty="0">
                          <a:effectLst/>
                        </a:rPr>
                        <a:t>, </a:t>
                      </a:r>
                      <a:r>
                        <a:rPr lang="en-US" sz="2400" dirty="0" err="1">
                          <a:effectLst/>
                        </a:rPr>
                        <a:t>suasmeninimas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err="1">
                          <a:effectLst/>
                        </a:rPr>
                        <a:t>Ugdymosi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>
                          <a:effectLst/>
                        </a:rPr>
                        <a:t>integralumas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err="1" smtClean="0">
                          <a:effectLst/>
                        </a:rPr>
                        <a:t>Įvairovė</a:t>
                      </a:r>
                      <a:r>
                        <a:rPr lang="lt-LT" sz="2400" dirty="0" smtClean="0">
                          <a:effectLst/>
                        </a:rPr>
                        <a:t>.</a:t>
                      </a:r>
                      <a:endParaRPr lang="en-US" sz="2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 err="1">
                          <a:effectLst/>
                        </a:rPr>
                        <a:t>Klasės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valdymas</a:t>
                      </a:r>
                      <a:r>
                        <a:rPr lang="lt-LT" sz="2400" dirty="0" smtClean="0">
                          <a:effectLst/>
                        </a:rPr>
                        <a:t>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26064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AUDITUOJAMA SRITIS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242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2 klausimas</a:t>
            </a:r>
            <a:br>
              <a:rPr lang="lt-LT" dirty="0" smtClean="0"/>
            </a:br>
            <a:r>
              <a:rPr lang="lt-LT" sz="4000" dirty="0" smtClean="0"/>
              <a:t>Kaip elgiatės ir ką darote jei neveikia jūsų  taikomi metodai?</a:t>
            </a:r>
            <a:endParaRPr lang="en-US" sz="4000" dirty="0"/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323528" y="1988840"/>
            <a:ext cx="8280920" cy="4752528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/>
              <a:t>Visos auklėtojos kalba individualiai su vaiku ir su tėvais;</a:t>
            </a:r>
          </a:p>
          <a:p>
            <a:r>
              <a:rPr lang="lt-LT" dirty="0" smtClean="0"/>
              <a:t>Kai kurios Išskiria iš grupės;</a:t>
            </a:r>
          </a:p>
          <a:p>
            <a:r>
              <a:rPr lang="lt-LT" dirty="0" smtClean="0"/>
              <a:t>Naudoja „nusiraminimo kėdutę“</a:t>
            </a:r>
          </a:p>
          <a:p>
            <a:r>
              <a:rPr lang="lt-LT" dirty="0" smtClean="0"/>
              <a:t>Kalbasi su vaiku ir pabrėžia nuolat vaiko ar vaikų netinkamą elgesį, jį įvardina. Kalba, kad elgesys blogas, bet ne vaikas.</a:t>
            </a:r>
          </a:p>
          <a:p>
            <a:r>
              <a:rPr lang="lt-LT" dirty="0" smtClean="0"/>
              <a:t>Liepia atsiprašyti už netinkamą elgesį.</a:t>
            </a:r>
          </a:p>
          <a:p>
            <a:r>
              <a:rPr lang="lt-LT" dirty="0" smtClean="0"/>
              <a:t>Naudoja tiesiog šiltą apsikabinimą.</a:t>
            </a:r>
          </a:p>
          <a:p>
            <a:r>
              <a:rPr lang="lt-LT" dirty="0" smtClean="0"/>
              <a:t>Leidžiama pabūti auklėtojos „apsauginiu“, </a:t>
            </a:r>
            <a:r>
              <a:rPr lang="lt-LT" dirty="0" err="1" smtClean="0"/>
              <a:t>pvz</a:t>
            </a:r>
            <a:r>
              <a:rPr lang="lt-LT" dirty="0" smtClean="0"/>
              <a:t>. lauke, kada vaikas pažeidinėja taisykles.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11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IŠVADOS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5"/>
            <a:ext cx="8568952" cy="488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25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AUDITO ANALIZĖ PARENGTA REMIANTIS KLAUSIMYNO DUOMENIMIS IR ORGANIZUOTŲ FOCUS GRUPIŲ REZULTATAIS.</a:t>
            </a:r>
          </a:p>
          <a:p>
            <a:r>
              <a:rPr lang="lt-LT" dirty="0" smtClean="0"/>
              <a:t>14 ANKETŲ, KURIAS PATEIKĖ AUKLĖTOJOS IR PAGALBOS VAIKUI SPECIALISTAI IR 12 FOCUS GRUPĖSE DALYVAVUSIŲ PEDAGOGŲ, IŠ KURIŲ:</a:t>
            </a:r>
          </a:p>
          <a:p>
            <a:r>
              <a:rPr lang="lt-LT" dirty="0"/>
              <a:t>5</a:t>
            </a:r>
            <a:r>
              <a:rPr lang="lt-LT" dirty="0" smtClean="0"/>
              <a:t> ikimokyklinio </a:t>
            </a:r>
            <a:r>
              <a:rPr lang="lt-LT" dirty="0" err="1" smtClean="0"/>
              <a:t>a</a:t>
            </a:r>
            <a:r>
              <a:rPr lang="lt-LT" dirty="0" smtClean="0"/>
              <a:t>. auklėtojos, 1 specialiojo ugdymo auklėtoja, 2 meninio ugdymo pedagogės, 2 lopšelio auklėtojos ir 2 priešmokyklinio ugdymo auklėtojos.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0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4632" cy="2522711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RODIKLIS: UGDYMO(SI) ORGANIZAVIMAS</a:t>
            </a:r>
            <a:br>
              <a:rPr lang="lt-LT" dirty="0" smtClean="0"/>
            </a:br>
            <a:r>
              <a:rPr lang="lt-LT" dirty="0" smtClean="0"/>
              <a:t>RAKTINIS ŽODIS:</a:t>
            </a:r>
            <a:br>
              <a:rPr lang="lt-LT" dirty="0" smtClean="0"/>
            </a:br>
            <a:r>
              <a:rPr lang="lt-LT" sz="6000" dirty="0" smtClean="0"/>
              <a:t>KLASĖS VALDYMAS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0387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3200" dirty="0" smtClean="0"/>
              <a:t>1. Vaikai yra supažindinami su taisyklėmis, parengtomis tėvų, auklėtojų, vaikų, psichologo, grupėje ar veikloje.</a:t>
            </a:r>
            <a:endParaRPr lang="en-US" sz="32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330829"/>
              </p:ext>
            </p:extLst>
          </p:nvPr>
        </p:nvGraphicFramePr>
        <p:xfrm>
          <a:off x="467544" y="980728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80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218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2. Taisyklės yra iškabintos grupėje visiems gerai matomoje vietoje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522413"/>
              </p:ext>
            </p:extLst>
          </p:nvPr>
        </p:nvGraphicFramePr>
        <p:xfrm>
          <a:off x="323528" y="815855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815209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86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6666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3. Reikalaujama, kad būtų laikomasi taisyklių darželyje, tiek namuose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611881"/>
              </p:ext>
            </p:extLst>
          </p:nvPr>
        </p:nvGraphicFramePr>
        <p:xfrm>
          <a:off x="251520" y="1412776"/>
          <a:ext cx="82089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80526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61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41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4. Vaikams aiškiai yra pasakoma, kad netoleruojamas netinkamas elgesys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399761"/>
              </p:ext>
            </p:extLst>
          </p:nvPr>
        </p:nvGraphicFramePr>
        <p:xfrm>
          <a:off x="251520" y="1196752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57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1281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aštė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4000" dirty="0" smtClean="0"/>
              <a:t>5. Visiems vaikams yra aišku, kaip reikia parodyti, kai jie nori pasisakyti, atsakyti į klausimus</a:t>
            </a:r>
            <a:r>
              <a:rPr lang="lt-LT" dirty="0"/>
              <a:t>?</a:t>
            </a:r>
            <a:endParaRPr lang="en-US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3231706"/>
              </p:ext>
            </p:extLst>
          </p:nvPr>
        </p:nvGraphicFramePr>
        <p:xfrm>
          <a:off x="467544" y="1484784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205" y="5848104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dirty="0" smtClean="0"/>
              <a:t>VIDURKIS – 53 PROC.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17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</TotalTime>
  <Words>783</Words>
  <Application>Microsoft Office PowerPoint</Application>
  <PresentationFormat>Demonstracija ekrane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21</vt:i4>
      </vt:variant>
    </vt:vector>
  </HeadingPairs>
  <TitlesOfParts>
    <vt:vector size="22" baseType="lpstr">
      <vt:lpstr>Office tema</vt:lpstr>
      <vt:lpstr>VIDAUS AUDITO GRUPĖ</vt:lpstr>
      <vt:lpstr>PowerPoint pristatymas</vt:lpstr>
      <vt:lpstr>PowerPoint pristatymas</vt:lpstr>
      <vt:lpstr>RODIKLIS: UGDYMO(SI) ORGANIZAVIMAS RAKTINIS ŽODIS: KLASĖS VALDYMAS</vt:lpstr>
      <vt:lpstr>1. Vaikai yra supažindinami su taisyklėmis, parengtomis tėvų, auklėtojų, vaikų, psichologo, grupėje ar veikloje.</vt:lpstr>
      <vt:lpstr>2. Taisyklės yra iškabintos grupėje visiems gerai matomoje vietoje</vt:lpstr>
      <vt:lpstr>3. Reikalaujama, kad būtų laikomasi taisyklių darželyje, tiek namuose</vt:lpstr>
      <vt:lpstr>4. Vaikams aiškiai yra pasakoma, kad netoleruojamas netinkamas elgesys</vt:lpstr>
      <vt:lpstr>5. Visiems vaikams yra aišku, kaip reikia parodyti, kai jie nori pasisakyti, atsakyti į klausimus?</vt:lpstr>
      <vt:lpstr>6. Stengiamasi padaryti taip, kad visi vaikai visą laiką dalyvautų veikloje</vt:lpstr>
      <vt:lpstr>7. Visuomet žinoma, ką vaikai veikia grupėje</vt:lpstr>
      <vt:lpstr>8. Daug kas išsprendžiama trumpais žvilgsniais ir trumpais gestais</vt:lpstr>
      <vt:lpstr>9. Veikla visuomet prasideda punktualiai</vt:lpstr>
      <vt:lpstr>10. Veiklai, darbui medžiaga visuomet yra paruošta</vt:lpstr>
      <vt:lpstr>11. Nuolat vaikai pagiriami už atliktą darbą ir ištvermę</vt:lpstr>
      <vt:lpstr>12. Sudaromos galimybės vaikui įvardinti priežastis, kad pats suprastų, išsianalizuotų ką padarė ir keistų savo elgesį.</vt:lpstr>
      <vt:lpstr>Focus grupės analizė</vt:lpstr>
      <vt:lpstr>1 klausimas Kokius metodus naudojate dirbdamos su vaikais, kad užtikrintumėte grupės taisyklių laikymąsi? </vt:lpstr>
      <vt:lpstr>PowerPoint pristatymas</vt:lpstr>
      <vt:lpstr>2 klausimas Kaip elgiatės ir ką darote jei neveikia jūsų  taikomi metodai?</vt:lpstr>
      <vt:lpstr>IŠVADOS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KLASĖS VALDYMAS</dc:title>
  <dc:creator>Admin</dc:creator>
  <cp:lastModifiedBy>Admin</cp:lastModifiedBy>
  <cp:revision>31</cp:revision>
  <cp:lastPrinted>2018-12-14T07:46:08Z</cp:lastPrinted>
  <dcterms:created xsi:type="dcterms:W3CDTF">2018-11-28T06:04:54Z</dcterms:created>
  <dcterms:modified xsi:type="dcterms:W3CDTF">2018-12-14T08:16:46Z</dcterms:modified>
</cp:coreProperties>
</file>