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29"/>
  </p:handoutMasterIdLst>
  <p:sldIdLst>
    <p:sldId id="256" r:id="rId5"/>
    <p:sldId id="274" r:id="rId6"/>
    <p:sldId id="271" r:id="rId7"/>
    <p:sldId id="273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8" r:id="rId22"/>
    <p:sldId id="279" r:id="rId23"/>
    <p:sldId id="275" r:id="rId24"/>
    <p:sldId id="276" r:id="rId25"/>
    <p:sldId id="277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D1"/>
    <a:srgbClr val="84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Amžius metais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32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Lapas1!$A$2:$A$5</c:f>
              <c:strCache>
                <c:ptCount val="4"/>
                <c:pt idx="0">
                  <c:v>26-30</c:v>
                </c:pt>
                <c:pt idx="1">
                  <c:v>31-40</c:v>
                </c:pt>
                <c:pt idx="2">
                  <c:v>41-50</c:v>
                </c:pt>
                <c:pt idx="3">
                  <c:v>Virš 50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24081364829395E-2"/>
          <c:y val="0"/>
          <c:w val="0.77057086614173242"/>
          <c:h val="0.753803801099725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Visiškai pritaria</c:v>
                </c:pt>
              </c:strCache>
            </c:strRef>
          </c:tx>
          <c:spPr>
            <a:solidFill>
              <a:srgbClr val="846799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Lapas1!$A$2:$A$8</c:f>
              <c:strCache>
                <c:ptCount val="7"/>
                <c:pt idx="0">
                  <c:v>Tėvai ir pedagogai yra vaikų ugdymo(si) partneriai</c:v>
                </c:pt>
                <c:pt idx="1">
                  <c:v>Pedagogai atsižvelgia į tėvų nuomonę ugdymo klausimais</c:v>
                </c:pt>
                <c:pt idx="2">
                  <c:v>Tėvai yra ugdymo proceso dalyviai</c:v>
                </c:pt>
                <c:pt idx="3">
                  <c:v>Atsiranda abipusis pasitikėjimas</c:v>
                </c:pt>
                <c:pt idx="4">
                  <c:v>Tėvai aktyvūs dalyviai kuriant, tobulinant grupės aplinką</c:v>
                </c:pt>
                <c:pt idx="5">
                  <c:v>Vaikų ugdymo(si) veikla grupėje rūpinasi tik auklėtoja</c:v>
                </c:pt>
                <c:pt idx="6">
                  <c:v>Tik tėvai geriausiai pažįsta savo vaiką</c:v>
                </c:pt>
              </c:strCache>
            </c:strRef>
          </c:cat>
          <c:val>
            <c:numRef>
              <c:f>Lapas1!$B$2:$B$8</c:f>
              <c:numCache>
                <c:formatCode>General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Pritaria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Lapas1!$A$2:$A$8</c:f>
              <c:strCache>
                <c:ptCount val="7"/>
                <c:pt idx="0">
                  <c:v>Tėvai ir pedagogai yra vaikų ugdymo(si) partneriai</c:v>
                </c:pt>
                <c:pt idx="1">
                  <c:v>Pedagogai atsižvelgia į tėvų nuomonę ugdymo klausimais</c:v>
                </c:pt>
                <c:pt idx="2">
                  <c:v>Tėvai yra ugdymo proceso dalyviai</c:v>
                </c:pt>
                <c:pt idx="3">
                  <c:v>Atsiranda abipusis pasitikėjimas</c:v>
                </c:pt>
                <c:pt idx="4">
                  <c:v>Tėvai aktyvūs dalyviai kuriant, tobulinant grupės aplinką</c:v>
                </c:pt>
                <c:pt idx="5">
                  <c:v>Vaikų ugdymo(si) veikla grupėje rūpinasi tik auklėtoja</c:v>
                </c:pt>
                <c:pt idx="6">
                  <c:v>Tik tėvai geriausiai pažįsta savo vaiką</c:v>
                </c:pt>
              </c:strCache>
            </c:strRef>
          </c:cat>
          <c:val>
            <c:numRef>
              <c:f>Lapas1!$C$2:$C$8</c:f>
              <c:numCache>
                <c:formatCode>General</c:formatCode>
                <c:ptCount val="7"/>
                <c:pt idx="0">
                  <c:v>9</c:v>
                </c:pt>
                <c:pt idx="1">
                  <c:v>18</c:v>
                </c:pt>
                <c:pt idx="2">
                  <c:v>13</c:v>
                </c:pt>
                <c:pt idx="3">
                  <c:v>13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Nepritaria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Lapas1!$A$2:$A$8</c:f>
              <c:strCache>
                <c:ptCount val="7"/>
                <c:pt idx="0">
                  <c:v>Tėvai ir pedagogai yra vaikų ugdymo(si) partneriai</c:v>
                </c:pt>
                <c:pt idx="1">
                  <c:v>Pedagogai atsižvelgia į tėvų nuomonę ugdymo klausimais</c:v>
                </c:pt>
                <c:pt idx="2">
                  <c:v>Tėvai yra ugdymo proceso dalyviai</c:v>
                </c:pt>
                <c:pt idx="3">
                  <c:v>Atsiranda abipusis pasitikėjimas</c:v>
                </c:pt>
                <c:pt idx="4">
                  <c:v>Tėvai aktyvūs dalyviai kuriant, tobulinant grupės aplinką</c:v>
                </c:pt>
                <c:pt idx="5">
                  <c:v>Vaikų ugdymo(si) veikla grupėje rūpinasi tik auklėtoja</c:v>
                </c:pt>
                <c:pt idx="6">
                  <c:v>Tik tėvai geriausiai pažįsta savo vaiką</c:v>
                </c:pt>
              </c:strCache>
            </c:strRef>
          </c:cat>
          <c:val>
            <c:numRef>
              <c:f>Lapas1!$D$2:$D$8</c:f>
              <c:numCache>
                <c:formatCode>General</c:formatCode>
                <c:ptCount val="7"/>
                <c:pt idx="2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085696"/>
        <c:axId val="137087232"/>
        <c:axId val="0"/>
      </c:bar3DChart>
      <c:catAx>
        <c:axId val="13708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7087232"/>
        <c:crosses val="autoZero"/>
        <c:auto val="1"/>
        <c:lblAlgn val="ctr"/>
        <c:lblOffset val="100"/>
        <c:noMultiLvlLbl val="0"/>
      </c:catAx>
      <c:valAx>
        <c:axId val="137087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7085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24081364829395E-2"/>
          <c:y val="2.657619473026589E-2"/>
          <c:w val="0.76404396325459323"/>
          <c:h val="0.524017308579107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Visiškai pritaria</c:v>
                </c:pt>
              </c:strCache>
            </c:strRef>
          </c:tx>
          <c:spPr>
            <a:solidFill>
              <a:srgbClr val="846799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Lapas1!$A$2:$A$9</c:f>
              <c:strCache>
                <c:ptCount val="8"/>
                <c:pt idx="0">
                  <c:v>Tėvų atsakomybės stoka</c:v>
                </c:pt>
                <c:pt idx="1">
                  <c:v>Didelis tėvų ir pedagogų užimtumas</c:v>
                </c:pt>
                <c:pt idx="2">
                  <c:v>Prastas tėvų požiūris į ugdymo įstaigą ir pedagogus</c:v>
                </c:pt>
                <c:pt idx="3">
                  <c:v>Nesuderinti reikalvimai vieni kitiems</c:v>
                </c:pt>
                <c:pt idx="4">
                  <c:v>Pedagogai neįvertina tėvų pagalbos </c:v>
                </c:pt>
                <c:pt idx="5">
                  <c:v>Nepakankama tėvų pedagoginė kultūra</c:v>
                </c:pt>
                <c:pt idx="6">
                  <c:v>Per mažas tėvų aktyvumas</c:v>
                </c:pt>
                <c:pt idx="7">
                  <c:v>Reti ir netikslingi susitikimai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Pritaria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Tėvų atsakomybės stoka</c:v>
                </c:pt>
                <c:pt idx="1">
                  <c:v>Didelis tėvų ir pedagogų užimtumas</c:v>
                </c:pt>
                <c:pt idx="2">
                  <c:v>Prastas tėvų požiūris į ugdymo įstaigą ir pedagogus</c:v>
                </c:pt>
                <c:pt idx="3">
                  <c:v>Nesuderinti reikalvimai vieni kitiems</c:v>
                </c:pt>
                <c:pt idx="4">
                  <c:v>Pedagogai neįvertina tėvų pagalbos </c:v>
                </c:pt>
                <c:pt idx="5">
                  <c:v>Nepakankama tėvų pedagoginė kultūra</c:v>
                </c:pt>
                <c:pt idx="6">
                  <c:v>Per mažas tėvų aktyvumas</c:v>
                </c:pt>
                <c:pt idx="7">
                  <c:v>Reti ir netikslingi susitikimai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12</c:v>
                </c:pt>
                <c:pt idx="1">
                  <c:v>18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16</c:v>
                </c:pt>
                <c:pt idx="6">
                  <c:v>19</c:v>
                </c:pt>
                <c:pt idx="7">
                  <c:v>17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Nepritaria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Tėvų atsakomybės stoka</c:v>
                </c:pt>
                <c:pt idx="1">
                  <c:v>Didelis tėvų ir pedagogų užimtumas</c:v>
                </c:pt>
                <c:pt idx="2">
                  <c:v>Prastas tėvų požiūris į ugdymo įstaigą ir pedagogus</c:v>
                </c:pt>
                <c:pt idx="3">
                  <c:v>Nesuderinti reikalvimai vieni kitiems</c:v>
                </c:pt>
                <c:pt idx="4">
                  <c:v>Pedagogai neįvertina tėvų pagalbos </c:v>
                </c:pt>
                <c:pt idx="5">
                  <c:v>Nepakankama tėvų pedagoginė kultūra</c:v>
                </c:pt>
                <c:pt idx="6">
                  <c:v>Per mažas tėvų aktyvumas</c:v>
                </c:pt>
                <c:pt idx="7">
                  <c:v>Reti ir netikslingi susitikimai</c:v>
                </c:pt>
              </c:strCache>
            </c:strRef>
          </c:cat>
          <c:val>
            <c:numRef>
              <c:f>Lapas1!$D$2:$D$9</c:f>
              <c:numCache>
                <c:formatCode>General</c:formatCode>
                <c:ptCount val="8"/>
                <c:pt idx="0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11</c:v>
                </c:pt>
                <c:pt idx="5">
                  <c:v>6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40096"/>
        <c:axId val="137141632"/>
        <c:axId val="0"/>
      </c:bar3DChart>
      <c:catAx>
        <c:axId val="13714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7141632"/>
        <c:crosses val="autoZero"/>
        <c:auto val="1"/>
        <c:lblAlgn val="ctr"/>
        <c:lblOffset val="100"/>
        <c:noMultiLvlLbl val="0"/>
      </c:catAx>
      <c:valAx>
        <c:axId val="137141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7140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24081364829395E-2"/>
          <c:y val="0"/>
          <c:w val="0.77057086614173242"/>
          <c:h val="0.753803801099725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Visiškai pritaria</c:v>
                </c:pt>
              </c:strCache>
            </c:strRef>
          </c:tx>
          <c:spPr>
            <a:solidFill>
              <a:srgbClr val="846799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Lapas1!$A$2:$A$9</c:f>
              <c:strCache>
                <c:ptCount val="8"/>
                <c:pt idx="0">
                  <c:v>Nuolatinis ryšio palaikymas</c:v>
                </c:pt>
                <c:pt idx="1">
                  <c:v>Abipusis keitimasis naudinga informacija</c:v>
                </c:pt>
                <c:pt idx="2">
                  <c:v>Tėvų skatinimas reikšti savo idėjas, mintis</c:v>
                </c:pt>
                <c:pt idx="3">
                  <c:v>Didesnis tėvų domėjimasis savo vaiku ugdymo įstaigoje</c:v>
                </c:pt>
                <c:pt idx="4">
                  <c:v>Tėvų skatinimas domėtis vaikų kūrybiniais gabumais</c:v>
                </c:pt>
                <c:pt idx="5">
                  <c:v>Tėvų švietimo stiprinimas</c:v>
                </c:pt>
                <c:pt idx="6">
                  <c:v>Didesnis pedagogų kompetentingumas</c:v>
                </c:pt>
                <c:pt idx="7">
                  <c:v>Didesnis tėvų geranoriškumas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13</c:v>
                </c:pt>
                <c:pt idx="4">
                  <c:v>12</c:v>
                </c:pt>
                <c:pt idx="5">
                  <c:v>7</c:v>
                </c:pt>
                <c:pt idx="6">
                  <c:v>5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Pritaria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Nuolatinis ryšio palaikymas</c:v>
                </c:pt>
                <c:pt idx="1">
                  <c:v>Abipusis keitimasis naudinga informacija</c:v>
                </c:pt>
                <c:pt idx="2">
                  <c:v>Tėvų skatinimas reikšti savo idėjas, mintis</c:v>
                </c:pt>
                <c:pt idx="3">
                  <c:v>Didesnis tėvų domėjimasis savo vaiku ugdymo įstaigoje</c:v>
                </c:pt>
                <c:pt idx="4">
                  <c:v>Tėvų skatinimas domėtis vaikų kūrybiniais gabumais</c:v>
                </c:pt>
                <c:pt idx="5">
                  <c:v>Tėvų švietimo stiprinimas</c:v>
                </c:pt>
                <c:pt idx="6">
                  <c:v>Didesnis pedagogų kompetentingumas</c:v>
                </c:pt>
                <c:pt idx="7">
                  <c:v>Didesnis tėvų geranoriškumas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17</c:v>
                </c:pt>
                <c:pt idx="7">
                  <c:v>13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Nepritaria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Nuolatinis ryšio palaikymas</c:v>
                </c:pt>
                <c:pt idx="1">
                  <c:v>Abipusis keitimasis naudinga informacija</c:v>
                </c:pt>
                <c:pt idx="2">
                  <c:v>Tėvų skatinimas reikšti savo idėjas, mintis</c:v>
                </c:pt>
                <c:pt idx="3">
                  <c:v>Didesnis tėvų domėjimasis savo vaiku ugdymo įstaigoje</c:v>
                </c:pt>
                <c:pt idx="4">
                  <c:v>Tėvų skatinimas domėtis vaikų kūrybiniais gabumais</c:v>
                </c:pt>
                <c:pt idx="5">
                  <c:v>Tėvų švietimo stiprinimas</c:v>
                </c:pt>
                <c:pt idx="6">
                  <c:v>Didesnis pedagogų kompetentingumas</c:v>
                </c:pt>
                <c:pt idx="7">
                  <c:v>Didesnis tėvų geranoriškumas</c:v>
                </c:pt>
              </c:strCache>
            </c:strRef>
          </c:cat>
          <c:val>
            <c:numRef>
              <c:f>Lapas1!$D$2:$D$9</c:f>
              <c:numCache>
                <c:formatCode>General</c:formatCode>
                <c:ptCount val="8"/>
                <c:pt idx="2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69216"/>
        <c:axId val="124179200"/>
        <c:axId val="0"/>
      </c:bar3DChart>
      <c:catAx>
        <c:axId val="12416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24179200"/>
        <c:crosses val="autoZero"/>
        <c:auto val="1"/>
        <c:lblAlgn val="ctr"/>
        <c:lblOffset val="100"/>
        <c:noMultiLvlLbl val="0"/>
      </c:catAx>
      <c:valAx>
        <c:axId val="124179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4169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24081364829395E-2"/>
          <c:y val="0"/>
          <c:w val="0.77057086614173242"/>
          <c:h val="0.753803801099725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dažnai</c:v>
                </c:pt>
              </c:strCache>
            </c:strRef>
          </c:tx>
          <c:spPr>
            <a:solidFill>
              <a:srgbClr val="846799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Lapas1!$A$2:$A$7</c:f>
              <c:strCache>
                <c:ptCount val="6"/>
                <c:pt idx="0">
                  <c:v>Sukuriant aplinką, kur vaikai galėtų išlieti savo kūrybą</c:v>
                </c:pt>
                <c:pt idx="1">
                  <c:v>Kasdien kuriant laisvo, emocijoms ir jausmais grįsto ugdymo(si) situacijas</c:v>
                </c:pt>
                <c:pt idx="2">
                  <c:v>Palaiko vaikų kūrybinius sugebėjimus</c:v>
                </c:pt>
                <c:pt idx="3">
                  <c:v>Kartu su vaikais įsitraukia į kūrybinį procesą</c:v>
                </c:pt>
                <c:pt idx="4">
                  <c:v>Vengia kritikos, skatina  vaikus</c:v>
                </c:pt>
                <c:pt idx="5">
                  <c:v>Nuolat puoselėja teigiamas vaikų emocijas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18</c:v>
                </c:pt>
                <c:pt idx="3">
                  <c:v>17</c:v>
                </c:pt>
                <c:pt idx="4">
                  <c:v>12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Dažnai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Lapas1!$A$2:$A$7</c:f>
              <c:strCache>
                <c:ptCount val="6"/>
                <c:pt idx="0">
                  <c:v>Sukuriant aplinką, kur vaikai galėtų išlieti savo kūrybą</c:v>
                </c:pt>
                <c:pt idx="1">
                  <c:v>Kasdien kuriant laisvo, emocijoms ir jausmais grįsto ugdymo(si) situacijas</c:v>
                </c:pt>
                <c:pt idx="2">
                  <c:v>Palaiko vaikų kūrybinius sugebėjimus</c:v>
                </c:pt>
                <c:pt idx="3">
                  <c:v>Kartu su vaikais įsitraukia į kūrybinį procesą</c:v>
                </c:pt>
                <c:pt idx="4">
                  <c:v>Vengia kritikos, skatina  vaikus</c:v>
                </c:pt>
                <c:pt idx="5">
                  <c:v>Nuolat puoselėja teigiamas vaikų emocijas</c:v>
                </c:pt>
              </c:strCache>
            </c:strRef>
          </c:cat>
          <c:val>
            <c:numRef>
              <c:f>Lapas1!$C$2:$C$7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Kartais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Lapas1!$A$2:$A$7</c:f>
              <c:strCache>
                <c:ptCount val="6"/>
                <c:pt idx="0">
                  <c:v>Sukuriant aplinką, kur vaikai galėtų išlieti savo kūrybą</c:v>
                </c:pt>
                <c:pt idx="1">
                  <c:v>Kasdien kuriant laisvo, emocijoms ir jausmais grįsto ugdymo(si) situacijas</c:v>
                </c:pt>
                <c:pt idx="2">
                  <c:v>Palaiko vaikų kūrybinius sugebėjimus</c:v>
                </c:pt>
                <c:pt idx="3">
                  <c:v>Kartu su vaikais įsitraukia į kūrybinį procesą</c:v>
                </c:pt>
                <c:pt idx="4">
                  <c:v>Vengia kritikos, skatina  vaikus</c:v>
                </c:pt>
                <c:pt idx="5">
                  <c:v>Nuolat puoselėja teigiamas vaikų emocijas</c:v>
                </c:pt>
              </c:strCache>
            </c:strRef>
          </c:cat>
          <c:val>
            <c:numRef>
              <c:f>Lapas1!$D$2:$D$7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Labai retai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Lapas1!$A$2:$A$7</c:f>
              <c:strCache>
                <c:ptCount val="6"/>
                <c:pt idx="0">
                  <c:v>Sukuriant aplinką, kur vaikai galėtų išlieti savo kūrybą</c:v>
                </c:pt>
                <c:pt idx="1">
                  <c:v>Kasdien kuriant laisvo, emocijoms ir jausmais grįsto ugdymo(si) situacijas</c:v>
                </c:pt>
                <c:pt idx="2">
                  <c:v>Palaiko vaikų kūrybinius sugebėjimus</c:v>
                </c:pt>
                <c:pt idx="3">
                  <c:v>Kartu su vaikais įsitraukia į kūrybinį procesą</c:v>
                </c:pt>
                <c:pt idx="4">
                  <c:v>Vengia kritikos, skatina  vaikus</c:v>
                </c:pt>
                <c:pt idx="5">
                  <c:v>Nuolat puoselėja teigiamas vaikų emocijas</c:v>
                </c:pt>
              </c:strCache>
            </c:strRef>
          </c:cat>
          <c:val>
            <c:numRef>
              <c:f>Lapas1!$E$2:$E$7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Niekada</c:v>
                </c:pt>
              </c:strCache>
            </c:strRef>
          </c:tx>
          <c:invertIfNegative val="0"/>
          <c:cat>
            <c:strRef>
              <c:f>Lapas1!$A$2:$A$7</c:f>
              <c:strCache>
                <c:ptCount val="6"/>
                <c:pt idx="0">
                  <c:v>Sukuriant aplinką, kur vaikai galėtų išlieti savo kūrybą</c:v>
                </c:pt>
                <c:pt idx="1">
                  <c:v>Kasdien kuriant laisvo, emocijoms ir jausmais grįsto ugdymo(si) situacijas</c:v>
                </c:pt>
                <c:pt idx="2">
                  <c:v>Palaiko vaikų kūrybinius sugebėjimus</c:v>
                </c:pt>
                <c:pt idx="3">
                  <c:v>Kartu su vaikais įsitraukia į kūrybinį procesą</c:v>
                </c:pt>
                <c:pt idx="4">
                  <c:v>Vengia kritikos, skatina  vaikus</c:v>
                </c:pt>
                <c:pt idx="5">
                  <c:v>Nuolat puoselėja teigiamas vaikų emocijas</c:v>
                </c:pt>
              </c:strCache>
            </c:strRef>
          </c:cat>
          <c:val>
            <c:numRef>
              <c:f>Lapas1!$F$2:$F$7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283456"/>
        <c:axId val="137284992"/>
        <c:axId val="0"/>
      </c:bar3DChart>
      <c:catAx>
        <c:axId val="13728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7284992"/>
        <c:crosses val="autoZero"/>
        <c:auto val="1"/>
        <c:lblAlgn val="ctr"/>
        <c:lblOffset val="100"/>
        <c:noMultiLvlLbl val="0"/>
      </c:catAx>
      <c:valAx>
        <c:axId val="1372849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728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523939195100615"/>
          <c:y val="0.83488896971873749"/>
          <c:w val="0.50364949693788275"/>
          <c:h val="0.15649992466590473"/>
        </c:manualLayout>
      </c:layout>
      <c:overlay val="0"/>
      <c:txPr>
        <a:bodyPr/>
        <a:lstStyle/>
        <a:p>
          <a:pPr rtl="0">
            <a:defRPr sz="1400" b="1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033830757816088E-3"/>
          <c:y val="3.5937126134251172E-2"/>
          <c:w val="0.65208501228593652"/>
          <c:h val="0.94140713237545615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8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Auklėtojas</c:v>
                </c:pt>
                <c:pt idx="1">
                  <c:v>Vyresnysis auklėtojas</c:v>
                </c:pt>
                <c:pt idx="2">
                  <c:v>Auklėtojas metodininkas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12951964255138E-2"/>
          <c:y val="3.016641748279953E-2"/>
          <c:w val="0.75555344845892847"/>
          <c:h val="0.8776947447769512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32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Lapas1!$A$2:$A$6</c:f>
              <c:strCache>
                <c:ptCount val="5"/>
                <c:pt idx="0">
                  <c:v>0-5 m.</c:v>
                </c:pt>
                <c:pt idx="1">
                  <c:v>6-10 m.</c:v>
                </c:pt>
                <c:pt idx="2">
                  <c:v>11-20 m.</c:v>
                </c:pt>
                <c:pt idx="3">
                  <c:v>21-30 m.</c:v>
                </c:pt>
                <c:pt idx="4">
                  <c:v>Virš 30 m.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dažnai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Lapas1!$A$2:$A$7</c:f>
              <c:strCache>
                <c:ptCount val="6"/>
                <c:pt idx="0">
                  <c:v>Kai nori išreikšti siūlymus, pretenzijas dėl ugdymo turinio</c:v>
                </c:pt>
                <c:pt idx="1">
                  <c:v>Kai nori sužinoti vaikų ugdymo(si) pasiekimus kategorija</c:v>
                </c:pt>
                <c:pt idx="2">
                  <c:v>Kai nori pasiūlyti savo pagalbą</c:v>
                </c:pt>
                <c:pt idx="3">
                  <c:v>Kai nori sužinoti apie vaiko elgesį, emocijas...</c:v>
                </c:pt>
                <c:pt idx="4">
                  <c:v>Kai nori gauti informacijos ir pagalbos kuriant vaikų edukacinę aplinką namuose</c:v>
                </c:pt>
                <c:pt idx="5">
                  <c:v>Kai sprendžiami finansiniai reikalai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Dažnai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Lapas1!$A$2:$A$7</c:f>
              <c:strCache>
                <c:ptCount val="6"/>
                <c:pt idx="0">
                  <c:v>Kai nori išreikšti siūlymus, pretenzijas dėl ugdymo turinio</c:v>
                </c:pt>
                <c:pt idx="1">
                  <c:v>Kai nori sužinoti vaikų ugdymo(si) pasiekimus kategorija</c:v>
                </c:pt>
                <c:pt idx="2">
                  <c:v>Kai nori pasiūlyti savo pagalbą</c:v>
                </c:pt>
                <c:pt idx="3">
                  <c:v>Kai nori sužinoti apie vaiko elgesį, emocijas...</c:v>
                </c:pt>
                <c:pt idx="4">
                  <c:v>Kai nori gauti informacijos ir pagalbos kuriant vaikų edukacinę aplinką namuose</c:v>
                </c:pt>
                <c:pt idx="5">
                  <c:v>Kai sprendžiami finansiniai reikalai</c:v>
                </c:pt>
              </c:strCache>
            </c:strRef>
          </c:cat>
          <c:val>
            <c:numRef>
              <c:f>Lapas1!$C$2:$C$7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3</c:v>
                </c:pt>
                <c:pt idx="3">
                  <c:v>10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Kartais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Lapas1!$A$2:$A$7</c:f>
              <c:strCache>
                <c:ptCount val="6"/>
                <c:pt idx="0">
                  <c:v>Kai nori išreikšti siūlymus, pretenzijas dėl ugdymo turinio</c:v>
                </c:pt>
                <c:pt idx="1">
                  <c:v>Kai nori sužinoti vaikų ugdymo(si) pasiekimus kategorija</c:v>
                </c:pt>
                <c:pt idx="2">
                  <c:v>Kai nori pasiūlyti savo pagalbą</c:v>
                </c:pt>
                <c:pt idx="3">
                  <c:v>Kai nori sužinoti apie vaiko elgesį, emocijas...</c:v>
                </c:pt>
                <c:pt idx="4">
                  <c:v>Kai nori gauti informacijos ir pagalbos kuriant vaikų edukacinę aplinką namuose</c:v>
                </c:pt>
                <c:pt idx="5">
                  <c:v>Kai sprendžiami finansiniai reikalai</c:v>
                </c:pt>
              </c:strCache>
            </c:strRef>
          </c:cat>
          <c:val>
            <c:numRef>
              <c:f>Lapas1!$D$2:$D$7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16</c:v>
                </c:pt>
                <c:pt idx="3">
                  <c:v>5</c:v>
                </c:pt>
                <c:pt idx="4">
                  <c:v>10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Labai retai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Lapas1!$A$2:$A$7</c:f>
              <c:strCache>
                <c:ptCount val="6"/>
                <c:pt idx="0">
                  <c:v>Kai nori išreikšti siūlymus, pretenzijas dėl ugdymo turinio</c:v>
                </c:pt>
                <c:pt idx="1">
                  <c:v>Kai nori sužinoti vaikų ugdymo(si) pasiekimus kategorija</c:v>
                </c:pt>
                <c:pt idx="2">
                  <c:v>Kai nori pasiūlyti savo pagalbą</c:v>
                </c:pt>
                <c:pt idx="3">
                  <c:v>Kai nori sužinoti apie vaiko elgesį, emocijas...</c:v>
                </c:pt>
                <c:pt idx="4">
                  <c:v>Kai nori gauti informacijos ir pagalbos kuriant vaikų edukacinę aplinką namuose</c:v>
                </c:pt>
                <c:pt idx="5">
                  <c:v>Kai sprendžiami finansiniai reikalai</c:v>
                </c:pt>
              </c:strCache>
            </c:strRef>
          </c:cat>
          <c:val>
            <c:numRef>
              <c:f>Lapas1!$E$2:$E$7</c:f>
              <c:numCache>
                <c:formatCode>General</c:formatCode>
                <c:ptCount val="6"/>
                <c:pt idx="0">
                  <c:v>12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Niekada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Lapas1!$A$2:$A$7</c:f>
              <c:strCache>
                <c:ptCount val="6"/>
                <c:pt idx="0">
                  <c:v>Kai nori išreikšti siūlymus, pretenzijas dėl ugdymo turinio</c:v>
                </c:pt>
                <c:pt idx="1">
                  <c:v>Kai nori sužinoti vaikų ugdymo(si) pasiekimus kategorija</c:v>
                </c:pt>
                <c:pt idx="2">
                  <c:v>Kai nori pasiūlyti savo pagalbą</c:v>
                </c:pt>
                <c:pt idx="3">
                  <c:v>Kai nori sužinoti apie vaiko elgesį, emocijas...</c:v>
                </c:pt>
                <c:pt idx="4">
                  <c:v>Kai nori gauti informacijos ir pagalbos kuriant vaikų edukacinę aplinką namuose</c:v>
                </c:pt>
                <c:pt idx="5">
                  <c:v>Kai sprendžiami finansiniai reikalai</c:v>
                </c:pt>
              </c:strCache>
            </c:strRef>
          </c:cat>
          <c:val>
            <c:numRef>
              <c:f>Lapas1!$F$2:$F$7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49280"/>
        <c:axId val="39650816"/>
        <c:axId val="0"/>
      </c:bar3DChart>
      <c:catAx>
        <c:axId val="3964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39650816"/>
        <c:crosses val="autoZero"/>
        <c:auto val="1"/>
        <c:lblAlgn val="ctr"/>
        <c:lblOffset val="100"/>
        <c:noMultiLvlLbl val="0"/>
      </c:catAx>
      <c:valAx>
        <c:axId val="396508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9649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2480531082543343E-3"/>
          <c:w val="0.85975393700787406"/>
          <c:h val="0.76974894722504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dažnai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Lapas1!$A$2:$A$8</c:f>
              <c:strCache>
                <c:ptCount val="7"/>
                <c:pt idx="0">
                  <c:v>Kai nori sužinoti apie gyvenimo ir ugdymo(si) sąlygas šeimoje</c:v>
                </c:pt>
                <c:pt idx="1">
                  <c:v>Kai nori informuoti tėvus apie vaikų pasiekimus.</c:v>
                </c:pt>
                <c:pt idx="2">
                  <c:v>Kai nori įtraukti į ugdymo(si) procesą grupėje</c:v>
                </c:pt>
                <c:pt idx="3">
                  <c:v>Kai nori informuoti apie vykdomas veiklas, seminarus ir tt.</c:v>
                </c:pt>
                <c:pt idx="4">
                  <c:v>Dėl pagalbos kuriant edukacinę aplinką vaikams</c:v>
                </c:pt>
                <c:pt idx="5">
                  <c:v>Dėl galimybės pasidalinti tėvų gebėjimais su grupės vaikais</c:v>
                </c:pt>
                <c:pt idx="6">
                  <c:v>Kai nori pakviesti stebėti veiklą grupėje</c:v>
                </c:pt>
              </c:strCache>
            </c:strRef>
          </c:cat>
          <c:val>
            <c:numRef>
              <c:f>Lapas1!$B$2:$B$8</c:f>
              <c:numCache>
                <c:formatCode>General</c:formatCode>
                <c:ptCount val="7"/>
                <c:pt idx="0">
                  <c:v>4</c:v>
                </c:pt>
                <c:pt idx="1">
                  <c:v>16</c:v>
                </c:pt>
                <c:pt idx="2">
                  <c:v>2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Dažnai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Lapas1!$A$2:$A$8</c:f>
              <c:strCache>
                <c:ptCount val="7"/>
                <c:pt idx="0">
                  <c:v>Kai nori sužinoti apie gyvenimo ir ugdymo(si) sąlygas šeimoje</c:v>
                </c:pt>
                <c:pt idx="1">
                  <c:v>Kai nori informuoti tėvus apie vaikų pasiekimus.</c:v>
                </c:pt>
                <c:pt idx="2">
                  <c:v>Kai nori įtraukti į ugdymo(si) procesą grupėje</c:v>
                </c:pt>
                <c:pt idx="3">
                  <c:v>Kai nori informuoti apie vykdomas veiklas, seminarus ir tt.</c:v>
                </c:pt>
                <c:pt idx="4">
                  <c:v>Dėl pagalbos kuriant edukacinę aplinką vaikams</c:v>
                </c:pt>
                <c:pt idx="5">
                  <c:v>Dėl galimybės pasidalinti tėvų gebėjimais su grupės vaikais</c:v>
                </c:pt>
                <c:pt idx="6">
                  <c:v>Kai nori pakviesti stebėti veiklą grupėje</c:v>
                </c:pt>
              </c:strCache>
            </c:strRef>
          </c:cat>
          <c:val>
            <c:numRef>
              <c:f>Lapas1!$C$2:$C$8</c:f>
              <c:numCache>
                <c:formatCode>General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17</c:v>
                </c:pt>
                <c:pt idx="3">
                  <c:v>12</c:v>
                </c:pt>
                <c:pt idx="4">
                  <c:v>5</c:v>
                </c:pt>
                <c:pt idx="5">
                  <c:v>10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Kartais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Lapas1!$A$2:$A$8</c:f>
              <c:strCache>
                <c:ptCount val="7"/>
                <c:pt idx="0">
                  <c:v>Kai nori sužinoti apie gyvenimo ir ugdymo(si) sąlygas šeimoje</c:v>
                </c:pt>
                <c:pt idx="1">
                  <c:v>Kai nori informuoti tėvus apie vaikų pasiekimus.</c:v>
                </c:pt>
                <c:pt idx="2">
                  <c:v>Kai nori įtraukti į ugdymo(si) procesą grupėje</c:v>
                </c:pt>
                <c:pt idx="3">
                  <c:v>Kai nori informuoti apie vykdomas veiklas, seminarus ir tt.</c:v>
                </c:pt>
                <c:pt idx="4">
                  <c:v>Dėl pagalbos kuriant edukacinę aplinką vaikams</c:v>
                </c:pt>
                <c:pt idx="5">
                  <c:v>Dėl galimybės pasidalinti tėvų gebėjimais su grupės vaikais</c:v>
                </c:pt>
                <c:pt idx="6">
                  <c:v>Kai nori pakviesti stebėti veiklą grupėje</c:v>
                </c:pt>
              </c:strCache>
            </c:strRef>
          </c:cat>
          <c:val>
            <c:numRef>
              <c:f>Lapas1!$D$2:$D$8</c:f>
              <c:numCache>
                <c:formatCode>General</c:formatCode>
                <c:ptCount val="7"/>
                <c:pt idx="0">
                  <c:v>9</c:v>
                </c:pt>
                <c:pt idx="2">
                  <c:v>7</c:v>
                </c:pt>
                <c:pt idx="3">
                  <c:v>2</c:v>
                </c:pt>
                <c:pt idx="4">
                  <c:v>15</c:v>
                </c:pt>
                <c:pt idx="5">
                  <c:v>11</c:v>
                </c:pt>
                <c:pt idx="6">
                  <c:v>15</c:v>
                </c:pt>
              </c:numCache>
            </c:numRef>
          </c:val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Labai retai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Lapas1!$A$2:$A$8</c:f>
              <c:strCache>
                <c:ptCount val="7"/>
                <c:pt idx="0">
                  <c:v>Kai nori sužinoti apie gyvenimo ir ugdymo(si) sąlygas šeimoje</c:v>
                </c:pt>
                <c:pt idx="1">
                  <c:v>Kai nori informuoti tėvus apie vaikų pasiekimus.</c:v>
                </c:pt>
                <c:pt idx="2">
                  <c:v>Kai nori įtraukti į ugdymo(si) procesą grupėje</c:v>
                </c:pt>
                <c:pt idx="3">
                  <c:v>Kai nori informuoti apie vykdomas veiklas, seminarus ir tt.</c:v>
                </c:pt>
                <c:pt idx="4">
                  <c:v>Dėl pagalbos kuriant edukacinę aplinką vaikams</c:v>
                </c:pt>
                <c:pt idx="5">
                  <c:v>Dėl galimybės pasidalinti tėvų gebėjimais su grupės vaikais</c:v>
                </c:pt>
                <c:pt idx="6">
                  <c:v>Kai nori pakviesti stebėti veiklą grupėje</c:v>
                </c:pt>
              </c:strCache>
            </c:strRef>
          </c:cat>
          <c:val>
            <c:numRef>
              <c:f>Lapas1!$E$2:$E$8</c:f>
              <c:numCache>
                <c:formatCode>General</c:formatCode>
                <c:ptCount val="7"/>
                <c:pt idx="0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Niekada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Lapas1!$A$2:$A$8</c:f>
              <c:strCache>
                <c:ptCount val="7"/>
                <c:pt idx="0">
                  <c:v>Kai nori sužinoti apie gyvenimo ir ugdymo(si) sąlygas šeimoje</c:v>
                </c:pt>
                <c:pt idx="1">
                  <c:v>Kai nori informuoti tėvus apie vaikų pasiekimus.</c:v>
                </c:pt>
                <c:pt idx="2">
                  <c:v>Kai nori įtraukti į ugdymo(si) procesą grupėje</c:v>
                </c:pt>
                <c:pt idx="3">
                  <c:v>Kai nori informuoti apie vykdomas veiklas, seminarus ir tt.</c:v>
                </c:pt>
                <c:pt idx="4">
                  <c:v>Dėl pagalbos kuriant edukacinę aplinką vaikams</c:v>
                </c:pt>
                <c:pt idx="5">
                  <c:v>Dėl galimybės pasidalinti tėvų gebėjimais su grupės vaikais</c:v>
                </c:pt>
                <c:pt idx="6">
                  <c:v>Kai nori pakviesti stebėti veiklą grupėje</c:v>
                </c:pt>
              </c:strCache>
            </c:strRef>
          </c:cat>
          <c:val>
            <c:numRef>
              <c:f>Lapas1!$F$2:$F$8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269760"/>
        <c:axId val="47271296"/>
        <c:axId val="0"/>
      </c:bar3DChart>
      <c:catAx>
        <c:axId val="4726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47271296"/>
        <c:crosses val="autoZero"/>
        <c:auto val="1"/>
        <c:lblAlgn val="ctr"/>
        <c:lblOffset val="100"/>
        <c:noMultiLvlLbl val="0"/>
      </c:catAx>
      <c:valAx>
        <c:axId val="472712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7269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24081364829395E-2"/>
          <c:y val="0"/>
          <c:w val="0.77057086614173242"/>
          <c:h val="0.753803801099725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dažnai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Lapas1!$A$2:$A$9</c:f>
              <c:strCache>
                <c:ptCount val="8"/>
                <c:pt idx="0">
                  <c:v>Tėvų susirinkimai</c:v>
                </c:pt>
                <c:pt idx="1">
                  <c:v>Individualūs pokalbiai</c:v>
                </c:pt>
                <c:pt idx="2">
                  <c:v>Bendrų švenčių, renginių organizavimas</c:v>
                </c:pt>
                <c:pt idx="3">
                  <c:v>Vaikų lankymas namuose</c:v>
                </c:pt>
                <c:pt idx="4">
                  <c:v>Skelbimų lentos</c:v>
                </c:pt>
                <c:pt idx="5">
                  <c:v>Astvirų durų dienos</c:v>
                </c:pt>
                <c:pt idx="6">
                  <c:v>Internetu (el.dienynas, el.paštas)</c:v>
                </c:pt>
                <c:pt idx="7">
                  <c:v>Telefonu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1</c:v>
                </c:pt>
                <c:pt idx="1">
                  <c:v>20</c:v>
                </c:pt>
                <c:pt idx="2">
                  <c:v>1</c:v>
                </c:pt>
                <c:pt idx="4">
                  <c:v>16</c:v>
                </c:pt>
                <c:pt idx="6">
                  <c:v>16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Dažnai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Tėvų susirinkimai</c:v>
                </c:pt>
                <c:pt idx="1">
                  <c:v>Individualūs pokalbiai</c:v>
                </c:pt>
                <c:pt idx="2">
                  <c:v>Bendrų švenčių, renginių organizavimas</c:v>
                </c:pt>
                <c:pt idx="3">
                  <c:v>Vaikų lankymas namuose</c:v>
                </c:pt>
                <c:pt idx="4">
                  <c:v>Skelbimų lentos</c:v>
                </c:pt>
                <c:pt idx="5">
                  <c:v>Astvirų durų dienos</c:v>
                </c:pt>
                <c:pt idx="6">
                  <c:v>Internetu (el.dienynas, el.paštas)</c:v>
                </c:pt>
                <c:pt idx="7">
                  <c:v>Telefonu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16</c:v>
                </c:pt>
                <c:pt idx="1">
                  <c:v>5</c:v>
                </c:pt>
                <c:pt idx="2">
                  <c:v>21</c:v>
                </c:pt>
                <c:pt idx="4">
                  <c:v>10</c:v>
                </c:pt>
                <c:pt idx="5">
                  <c:v>1</c:v>
                </c:pt>
                <c:pt idx="6">
                  <c:v>6</c:v>
                </c:pt>
                <c:pt idx="7">
                  <c:v>11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Kartais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Tėvų susirinkimai</c:v>
                </c:pt>
                <c:pt idx="1">
                  <c:v>Individualūs pokalbiai</c:v>
                </c:pt>
                <c:pt idx="2">
                  <c:v>Bendrų švenčių, renginių organizavimas</c:v>
                </c:pt>
                <c:pt idx="3">
                  <c:v>Vaikų lankymas namuose</c:v>
                </c:pt>
                <c:pt idx="4">
                  <c:v>Skelbimų lentos</c:v>
                </c:pt>
                <c:pt idx="5">
                  <c:v>Astvirų durų dienos</c:v>
                </c:pt>
                <c:pt idx="6">
                  <c:v>Internetu (el.dienynas, el.paštas)</c:v>
                </c:pt>
                <c:pt idx="7">
                  <c:v>Telefonu</c:v>
                </c:pt>
              </c:strCache>
            </c:strRef>
          </c:cat>
          <c:val>
            <c:numRef>
              <c:f>Lapas1!$D$2:$D$9</c:f>
              <c:numCache>
                <c:formatCode>General</c:formatCode>
                <c:ptCount val="8"/>
                <c:pt idx="0">
                  <c:v>9</c:v>
                </c:pt>
                <c:pt idx="2">
                  <c:v>4</c:v>
                </c:pt>
                <c:pt idx="3">
                  <c:v>4</c:v>
                </c:pt>
                <c:pt idx="5">
                  <c:v>19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Labai retai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Tėvų susirinkimai</c:v>
                </c:pt>
                <c:pt idx="1">
                  <c:v>Individualūs pokalbiai</c:v>
                </c:pt>
                <c:pt idx="2">
                  <c:v>Bendrų švenčių, renginių organizavimas</c:v>
                </c:pt>
                <c:pt idx="3">
                  <c:v>Vaikų lankymas namuose</c:v>
                </c:pt>
                <c:pt idx="4">
                  <c:v>Skelbimų lentos</c:v>
                </c:pt>
                <c:pt idx="5">
                  <c:v>Astvirų durų dienos</c:v>
                </c:pt>
                <c:pt idx="6">
                  <c:v>Internetu (el.dienynas, el.paštas)</c:v>
                </c:pt>
                <c:pt idx="7">
                  <c:v>Telefonu</c:v>
                </c:pt>
              </c:strCache>
            </c:strRef>
          </c:cat>
          <c:val>
            <c:numRef>
              <c:f>Lapas1!$E$2:$E$9</c:f>
              <c:numCache>
                <c:formatCode>General</c:formatCode>
                <c:ptCount val="8"/>
                <c:pt idx="1">
                  <c:v>1</c:v>
                </c:pt>
                <c:pt idx="3">
                  <c:v>10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Niekada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Tėvų susirinkimai</c:v>
                </c:pt>
                <c:pt idx="1">
                  <c:v>Individualūs pokalbiai</c:v>
                </c:pt>
                <c:pt idx="2">
                  <c:v>Bendrų švenčių, renginių organizavimas</c:v>
                </c:pt>
                <c:pt idx="3">
                  <c:v>Vaikų lankymas namuose</c:v>
                </c:pt>
                <c:pt idx="4">
                  <c:v>Skelbimų lentos</c:v>
                </c:pt>
                <c:pt idx="5">
                  <c:v>Astvirų durų dienos</c:v>
                </c:pt>
                <c:pt idx="6">
                  <c:v>Internetu (el.dienynas, el.paštas)</c:v>
                </c:pt>
                <c:pt idx="7">
                  <c:v>Telefonu</c:v>
                </c:pt>
              </c:strCache>
            </c:strRef>
          </c:cat>
          <c:val>
            <c:numRef>
              <c:f>Lapas1!$F$2:$F$9</c:f>
              <c:numCache>
                <c:formatCode>General</c:formatCode>
                <c:ptCount val="8"/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08864"/>
        <c:axId val="136710400"/>
        <c:axId val="0"/>
      </c:bar3DChart>
      <c:catAx>
        <c:axId val="13670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6710400"/>
        <c:crosses val="autoZero"/>
        <c:auto val="1"/>
        <c:lblAlgn val="ctr"/>
        <c:lblOffset val="100"/>
        <c:noMultiLvlLbl val="0"/>
      </c:catAx>
      <c:valAx>
        <c:axId val="136710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6708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200185914260719"/>
          <c:y val="7.2480531082543343E-3"/>
          <c:w val="0.54140419947506557"/>
          <c:h val="0.877020703940049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1111111111111112E-2"/>
                  <c:y val="7.2480531082544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-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555555555555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Lapas1!$A$2:$A$6</c:f>
              <c:strCache>
                <c:ptCount val="5"/>
                <c:pt idx="0">
                  <c:v>Pedagogas geriau susipažįsta su savo ugdytiniu, jo socialine šeimos aplinka</c:v>
                </c:pt>
                <c:pt idx="1">
                  <c:v>Atsiranda galimybė visapusiškai ugdyti vaiko asmenybę</c:v>
                </c:pt>
                <c:pt idx="2">
                  <c:v>Tėvai iš pedagogų daugiau sužino apie vaiką</c:v>
                </c:pt>
                <c:pt idx="3">
                  <c:v>Pagerėja tarpusavio santykiai</c:v>
                </c:pt>
                <c:pt idx="4">
                  <c:v>Bendradarbiavimas nenaudingas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10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66976"/>
        <c:axId val="136768512"/>
        <c:axId val="0"/>
      </c:bar3DChart>
      <c:catAx>
        <c:axId val="136766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6768512"/>
        <c:crosses val="autoZero"/>
        <c:auto val="1"/>
        <c:lblAlgn val="ctr"/>
        <c:lblOffset val="100"/>
        <c:noMultiLvlLbl val="0"/>
      </c:catAx>
      <c:valAx>
        <c:axId val="13676851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3676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24081364829395E-2"/>
          <c:y val="0"/>
          <c:w val="0.77057086614173242"/>
          <c:h val="0.753803801099725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Pritaria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Lapas1!$A$2:$A$6</c:f>
              <c:strCache>
                <c:ptCount val="5"/>
                <c:pt idx="0">
                  <c:v>Talentas ir gebėjimas kurti</c:v>
                </c:pt>
                <c:pt idx="1">
                  <c:v>Asm,enybės ypatybė, padedanti atrsati naujas idėjas</c:v>
                </c:pt>
                <c:pt idx="2">
                  <c:v>Gebėjimas savarankiškai atlikti veiklas kitaip, nei dauguma</c:v>
                </c:pt>
                <c:pt idx="3">
                  <c:v>Fantazija ir vaizduotė</c:v>
                </c:pt>
                <c:pt idx="4">
                  <c:v>Netradicinis mąstymas ir problemų sprendimas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26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Nepritaria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Lapas1!$A$2:$A$6</c:f>
              <c:strCache>
                <c:ptCount val="5"/>
                <c:pt idx="0">
                  <c:v>Talentas ir gebėjimas kurti</c:v>
                </c:pt>
                <c:pt idx="1">
                  <c:v>Asm,enybės ypatybė, padedanti atrsati naujas idėjas</c:v>
                </c:pt>
                <c:pt idx="2">
                  <c:v>Gebėjimas savarankiškai atlikti veiklas kitaip, nei dauguma</c:v>
                </c:pt>
                <c:pt idx="3">
                  <c:v>Fantazija ir vaizduotė</c:v>
                </c:pt>
                <c:pt idx="4">
                  <c:v>Netradicinis mąstymas ir problemų sprendimas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Abejoja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Lapas1!$A$2:$A$6</c:f>
              <c:strCache>
                <c:ptCount val="5"/>
                <c:pt idx="0">
                  <c:v>Talentas ir gebėjimas kurti</c:v>
                </c:pt>
                <c:pt idx="1">
                  <c:v>Asm,enybės ypatybė, padedanti atrsati naujas idėjas</c:v>
                </c:pt>
                <c:pt idx="2">
                  <c:v>Gebėjimas savarankiškai atlikti veiklas kitaip, nei dauguma</c:v>
                </c:pt>
                <c:pt idx="3">
                  <c:v>Fantazija ir vaizduotė</c:v>
                </c:pt>
                <c:pt idx="4">
                  <c:v>Netradicinis mąstymas ir problemų sprendimas</c:v>
                </c:pt>
              </c:strCache>
            </c:strRef>
          </c:cat>
          <c:val>
            <c:numRef>
              <c:f>Lapas1!$D$2:$D$6</c:f>
              <c:numCache>
                <c:formatCode>General</c:formatCode>
                <c:ptCount val="5"/>
                <c:pt idx="2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907008"/>
        <c:axId val="136929280"/>
        <c:axId val="0"/>
      </c:bar3DChart>
      <c:catAx>
        <c:axId val="13690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6929280"/>
        <c:crosses val="autoZero"/>
        <c:auto val="1"/>
        <c:lblAlgn val="ctr"/>
        <c:lblOffset val="100"/>
        <c:noMultiLvlLbl val="0"/>
      </c:catAx>
      <c:valAx>
        <c:axId val="136929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6907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20166229221347"/>
          <c:y val="1.2080088513757224E-2"/>
          <c:w val="0.78824486001749794"/>
          <c:h val="0.55317160345958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Turi įtakos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Lapas1!$A$2:$A$12</c:f>
              <c:strCache>
                <c:ptCount val="11"/>
                <c:pt idx="0">
                  <c:v>Įgimti vaikų gabumai ir polinkiai</c:v>
                </c:pt>
                <c:pt idx="1">
                  <c:v>Pedagogų kūrybiniai gabumai</c:v>
                </c:pt>
                <c:pt idx="2">
                  <c:v>Tėvų gabumai</c:v>
                </c:pt>
                <c:pt idx="3">
                  <c:v>Glaudus pedagogų ir tėvų bendradarbiavimas</c:v>
                </c:pt>
                <c:pt idx="4">
                  <c:v>Vaikų santykiai su bendraamžiais</c:v>
                </c:pt>
                <c:pt idx="5">
                  <c:v>Socialinė ir psichinė erdvė</c:v>
                </c:pt>
                <c:pt idx="6">
                  <c:v>Tinkama aplinka ir priemonių parinkimas</c:v>
                </c:pt>
                <c:pt idx="7">
                  <c:v>Inovatyvių priemonių įtraukimas</c:v>
                </c:pt>
                <c:pt idx="8">
                  <c:v>Smulkiai suplanuota ugdomoji veikla</c:v>
                </c:pt>
                <c:pt idx="9">
                  <c:v>Savarankiškas vaiko veiklos pasirinkimas</c:v>
                </c:pt>
                <c:pt idx="10">
                  <c:v>Vaikų skatinimas kurti</c:v>
                </c:pt>
              </c:strCache>
            </c:strRef>
          </c:cat>
          <c:val>
            <c:numRef>
              <c:f>Lapas1!$B$2:$B$12</c:f>
              <c:numCache>
                <c:formatCode>General</c:formatCode>
                <c:ptCount val="1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16</c:v>
                </c:pt>
                <c:pt idx="4">
                  <c:v>15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10</c:v>
                </c:pt>
                <c:pt idx="9">
                  <c:v>18</c:v>
                </c:pt>
                <c:pt idx="10">
                  <c:v>24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Mažai turi įtakos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Lapas1!$A$2:$A$12</c:f>
              <c:strCache>
                <c:ptCount val="11"/>
                <c:pt idx="0">
                  <c:v>Įgimti vaikų gabumai ir polinkiai</c:v>
                </c:pt>
                <c:pt idx="1">
                  <c:v>Pedagogų kūrybiniai gabumai</c:v>
                </c:pt>
                <c:pt idx="2">
                  <c:v>Tėvų gabumai</c:v>
                </c:pt>
                <c:pt idx="3">
                  <c:v>Glaudus pedagogų ir tėvų bendradarbiavimas</c:v>
                </c:pt>
                <c:pt idx="4">
                  <c:v>Vaikų santykiai su bendraamžiais</c:v>
                </c:pt>
                <c:pt idx="5">
                  <c:v>Socialinė ir psichinė erdvė</c:v>
                </c:pt>
                <c:pt idx="6">
                  <c:v>Tinkama aplinka ir priemonių parinkimas</c:v>
                </c:pt>
                <c:pt idx="7">
                  <c:v>Inovatyvių priemonių įtraukimas</c:v>
                </c:pt>
                <c:pt idx="8">
                  <c:v>Smulkiai suplanuota ugdomoji veikla</c:v>
                </c:pt>
                <c:pt idx="9">
                  <c:v>Savarankiškas vaiko veiklos pasirinkimas</c:v>
                </c:pt>
                <c:pt idx="10">
                  <c:v>Vaikų skatinimas kurti</c:v>
                </c:pt>
              </c:strCache>
            </c:strRef>
          </c:cat>
          <c:val>
            <c:numRef>
              <c:f>Lapas1!$C$2:$C$12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3">
                  <c:v>8</c:v>
                </c:pt>
                <c:pt idx="4">
                  <c:v>11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16</c:v>
                </c:pt>
                <c:pt idx="9">
                  <c:v>8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Neturi įtakos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Lapas1!$A$2:$A$12</c:f>
              <c:strCache>
                <c:ptCount val="11"/>
                <c:pt idx="0">
                  <c:v>Įgimti vaikų gabumai ir polinkiai</c:v>
                </c:pt>
                <c:pt idx="1">
                  <c:v>Pedagogų kūrybiniai gabumai</c:v>
                </c:pt>
                <c:pt idx="2">
                  <c:v>Tėvų gabumai</c:v>
                </c:pt>
                <c:pt idx="3">
                  <c:v>Glaudus pedagogų ir tėvų bendradarbiavimas</c:v>
                </c:pt>
                <c:pt idx="4">
                  <c:v>Vaikų santykiai su bendraamžiais</c:v>
                </c:pt>
                <c:pt idx="5">
                  <c:v>Socialinė ir psichinė erdvė</c:v>
                </c:pt>
                <c:pt idx="6">
                  <c:v>Tinkama aplinka ir priemonių parinkimas</c:v>
                </c:pt>
                <c:pt idx="7">
                  <c:v>Inovatyvių priemonių įtraukimas</c:v>
                </c:pt>
                <c:pt idx="8">
                  <c:v>Smulkiai suplanuota ugdomoji veikla</c:v>
                </c:pt>
                <c:pt idx="9">
                  <c:v>Savarankiškas vaiko veiklos pasirinkimas</c:v>
                </c:pt>
                <c:pt idx="10">
                  <c:v>Vaikų skatinimas kurti</c:v>
                </c:pt>
              </c:strCache>
            </c:strRef>
          </c:cat>
          <c:val>
            <c:numRef>
              <c:f>Lapas1!$D$2:$D$12</c:f>
              <c:numCache>
                <c:formatCode>General</c:formatCode>
                <c:ptCount val="11"/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994176"/>
        <c:axId val="137016448"/>
        <c:axId val="0"/>
      </c:bar3DChart>
      <c:catAx>
        <c:axId val="13699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37016448"/>
        <c:crosses val="autoZero"/>
        <c:auto val="1"/>
        <c:lblAlgn val="ctr"/>
        <c:lblOffset val="100"/>
        <c:noMultiLvlLbl val="0"/>
      </c:catAx>
      <c:valAx>
        <c:axId val="137016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699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20472440944878"/>
          <c:y val="0.79322522002882478"/>
          <c:w val="0.20440638670166228"/>
          <c:h val="0.20117114080170698"/>
        </c:manualLayout>
      </c:layout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9847-A995-4457-A002-DB5A65B31030}" type="datetimeFigureOut">
              <a:rPr lang="lt-LT" smtClean="0"/>
              <a:t>2018-08-30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FF08-D7B8-43DF-8955-F4679F5CAD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284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3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1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0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8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88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67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64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00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5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5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77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2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05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83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5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5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0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2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6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08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2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00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28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74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1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5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7F1D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23CD-3069-4FEC-A8FE-A0517FD87DC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949-2D0A-4F36-B173-3F997753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7F1D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2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7F1D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7F1D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23CD-3069-4FEC-A8FE-A0517FD87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949-2D0A-4F36-B173-3F9977534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2800" dirty="0" smtClean="0"/>
              <a:t>SKUODO VAIKŲ LOPŠELIS-DARŽELIS</a:t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4000" dirty="0" smtClean="0"/>
              <a:t>PEDAGOGŲ ANKETINĖS  APKLAUSOS</a:t>
            </a:r>
            <a:br>
              <a:rPr lang="lt-LT" sz="4000" dirty="0" smtClean="0"/>
            </a:br>
            <a:r>
              <a:rPr lang="lt-LT" sz="4000" dirty="0" smtClean="0"/>
              <a:t> </a:t>
            </a:r>
            <a:br>
              <a:rPr lang="lt-LT" sz="4000" dirty="0" smtClean="0"/>
            </a:br>
            <a:r>
              <a:rPr lang="lt-LT" sz="4000" b="1" dirty="0" smtClean="0"/>
              <a:t>„IKIMOKYKLINIŲ ĮSTAIGŲ PEDAGOGŲ IR TĖVŲ BENDRADARBIAVIMO SVARBA UGDANT 4-5 METŲ VAIKŲ KŪRYBIŠKUMĄ“</a:t>
            </a:r>
            <a:br>
              <a:rPr lang="lt-LT" sz="4000" b="1" dirty="0" smtClean="0"/>
            </a:br>
            <a:r>
              <a:rPr lang="lt-LT" sz="4000" dirty="0" smtClean="0"/>
              <a:t/>
            </a:r>
            <a:br>
              <a:rPr lang="lt-LT" sz="4000" dirty="0" smtClean="0"/>
            </a:br>
            <a:r>
              <a:rPr lang="lt-LT" sz="4000" dirty="0" smtClean="0"/>
              <a:t>REZULTATAI</a:t>
            </a:r>
            <a:br>
              <a:rPr lang="lt-LT" sz="4000" dirty="0" smtClean="0"/>
            </a:br>
            <a:r>
              <a:rPr lang="lt-LT" sz="4000" dirty="0"/>
              <a:t/>
            </a:r>
            <a:br>
              <a:rPr lang="lt-LT" sz="4000" dirty="0"/>
            </a:br>
            <a:r>
              <a:rPr lang="lt-LT" dirty="0" smtClean="0"/>
              <a:t>2018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5832648" cy="1491952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30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6.  Kaip dažnai ir kokias bendradarbiavimo formas pedagogai taiko su tėvais?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84566"/>
              </p:ext>
            </p:extLst>
          </p:nvPr>
        </p:nvGraphicFramePr>
        <p:xfrm>
          <a:off x="0" y="160141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7.  Kokią naudą duoda glaudus tėvų ir pedagogų bendradarbiavimas?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267791"/>
              </p:ext>
            </p:extLst>
          </p:nvPr>
        </p:nvGraphicFramePr>
        <p:xfrm>
          <a:off x="27344" y="160141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75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8. Pedagogų nuomonė apie žodžio „kūrybiškumas“ reikšmę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25389"/>
              </p:ext>
            </p:extLst>
          </p:nvPr>
        </p:nvGraphicFramePr>
        <p:xfrm>
          <a:off x="0" y="160141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9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9. Kas turi įtakos vaikų kūrybiškumui ugdyti?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808707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1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600" dirty="0" smtClean="0"/>
              <a:t>10. Pedagogų nuomonė apie bendradarbiavimą su tėvais, ugdant vaikų kūrybiškumą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594416"/>
              </p:ext>
            </p:extLst>
          </p:nvPr>
        </p:nvGraphicFramePr>
        <p:xfrm>
          <a:off x="0" y="160141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3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lt-LT" sz="3600" dirty="0" smtClean="0"/>
              <a:t>11. Pedagogų nuomonė apie bendradarbiavimo su tėvais priežastis, kurios trukdo ugdyti vaikų kūrybiškumą     </a:t>
            </a:r>
            <a:r>
              <a:rPr lang="lt-LT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202499"/>
              </p:ext>
            </p:extLst>
          </p:nvPr>
        </p:nvGraphicFramePr>
        <p:xfrm>
          <a:off x="0" y="170080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0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lt-LT" sz="3600" dirty="0" smtClean="0"/>
              <a:t>12. Pedagogų nuomonė, kas paskatintų efektyvesnį tėvų ir pedagogų bendradarbiavimą?    </a:t>
            </a:r>
            <a:r>
              <a:rPr lang="lt-LT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991980"/>
              </p:ext>
            </p:extLst>
          </p:nvPr>
        </p:nvGraphicFramePr>
        <p:xfrm>
          <a:off x="0" y="1484784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3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13. Kaip pedagogai inicijuoja 4-5 metų vaikų kūrybinę veiklą?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97482"/>
              </p:ext>
            </p:extLst>
          </p:nvPr>
        </p:nvGraphicFramePr>
        <p:xfrm>
          <a:off x="-324544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Stiprybės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lt-LT" dirty="0" smtClean="0"/>
              <a:t>Tėvai </a:t>
            </a:r>
            <a:r>
              <a:rPr lang="lt-LT" dirty="0"/>
              <a:t>noriai kreipiasi į pedagogus, kai nori sužinoti apie vaiko elgesį, emocijas, bendravimą, taip pat ir sužinoti vaikų ugdymo(si) pasiekimus, kartais pasiūlyti ir savo pagalbą</a:t>
            </a:r>
            <a:r>
              <a:rPr lang="lt-LT" dirty="0" smtClean="0"/>
              <a:t>;</a:t>
            </a:r>
          </a:p>
          <a:p>
            <a:pPr algn="just"/>
            <a:r>
              <a:rPr lang="lt-LT" dirty="0" smtClean="0"/>
              <a:t>Dažniausiai </a:t>
            </a:r>
            <a:r>
              <a:rPr lang="lt-LT" dirty="0"/>
              <a:t>pedagogai kreipiasi į tėvus, kai nori informuoti tėvus apie vaikų pasiekimus, taip pat, kai nori informuoti apie vykdomas veiklas, organizuojamus seminarus tėvams. </a:t>
            </a:r>
          </a:p>
        </p:txBody>
      </p:sp>
    </p:spTree>
    <p:extLst>
      <p:ext uri="{BB962C8B-B14F-4D97-AF65-F5344CB8AC3E}">
        <p14:creationId xmlns:p14="http://schemas.microsoft.com/office/powerpoint/2010/main" val="399392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Stiprybės(1)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lt-LT" sz="3000" dirty="0" smtClean="0"/>
              <a:t>Pedagogai </a:t>
            </a:r>
            <a:r>
              <a:rPr lang="lt-LT" sz="3000" dirty="0"/>
              <a:t>taiko įvairias bendradarbiavimo formas su tėveliais</a:t>
            </a:r>
            <a:r>
              <a:rPr lang="lt-LT" sz="3000" dirty="0" smtClean="0"/>
              <a:t>;</a:t>
            </a:r>
          </a:p>
          <a:p>
            <a:pPr algn="just"/>
            <a:r>
              <a:rPr lang="lt-LT" sz="3000" dirty="0" smtClean="0"/>
              <a:t>Dauguma </a:t>
            </a:r>
            <a:r>
              <a:rPr lang="lt-LT" sz="3000" dirty="0"/>
              <a:t>pedagogų žino, kūrybiškumo reikšmę ir kas turi įtakos kūrybiškumui </a:t>
            </a:r>
            <a:r>
              <a:rPr lang="lt-LT" sz="3000" dirty="0" err="1"/>
              <a:t>ugdyti(is</a:t>
            </a:r>
            <a:r>
              <a:rPr lang="lt-LT" sz="3000" dirty="0" smtClean="0"/>
              <a:t>);</a:t>
            </a:r>
          </a:p>
          <a:p>
            <a:pPr algn="just"/>
            <a:r>
              <a:rPr lang="lt-LT" sz="3000" dirty="0"/>
              <a:t>Daugelis pedagogų įvardino priežastis, kurios trukdo ugdyti vaikų kūrybiškumą ir žino, kas paskatintų efektyvesnį tėvų ir pedagogų </a:t>
            </a:r>
            <a:r>
              <a:rPr lang="lt-LT" sz="3000" dirty="0" smtClean="0"/>
              <a:t>bendradarbiavimą.</a:t>
            </a:r>
            <a:endParaRPr lang="lt-LT" sz="3000" dirty="0"/>
          </a:p>
          <a:p>
            <a:pPr algn="just"/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3384376" cy="16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8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4000" dirty="0" smtClean="0"/>
              <a:t>Anketa buvo siekiama išsiaiškinti ikimokyklinių įstaigų pedagogų ir tėvų bendradarbiavimo svarbą ugdant 4-5 metų vaikų kūrybiškumą.</a:t>
            </a:r>
            <a:endParaRPr lang="lt-L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Tobulintina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lt-LT" dirty="0"/>
              <a:t>Tyrimo metu išaiškėjo, kad kiek didesnė dalis tėvų,  niekada ar labai retai kreipiasi, kai nori gauti informacijos ir pagalbos kuriant vaikų edukacinę aplinką </a:t>
            </a:r>
            <a:r>
              <a:rPr lang="lt-LT" dirty="0" smtClean="0"/>
              <a:t>namuose</a:t>
            </a:r>
            <a:r>
              <a:rPr lang="lt-LT" dirty="0"/>
              <a:t>;</a:t>
            </a:r>
            <a:endParaRPr lang="lt-LT" dirty="0" smtClean="0"/>
          </a:p>
          <a:p>
            <a:r>
              <a:rPr lang="lt-LT" dirty="0" smtClean="0"/>
              <a:t>Mokytojai kreipiasi į tėvus retai  </a:t>
            </a:r>
            <a:r>
              <a:rPr lang="lt-LT" dirty="0"/>
              <a:t>dėl pagalbos kuriant edukacinę aplinką </a:t>
            </a:r>
            <a:r>
              <a:rPr lang="lt-LT" dirty="0" smtClean="0"/>
              <a:t>vaikams</a:t>
            </a:r>
            <a:r>
              <a:rPr lang="lt-LT" dirty="0"/>
              <a:t> </a:t>
            </a:r>
            <a:r>
              <a:rPr lang="lt-LT" dirty="0" smtClean="0"/>
              <a:t>grupėse;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Tobulintina(1)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Pusė respondentų nemato glaudaus tėvų ir pedagogų bendradarbiavimo </a:t>
            </a:r>
            <a:r>
              <a:rPr lang="lt-LT" dirty="0"/>
              <a:t>svarbos; todėl tik mažesnė dalis pedagogų mano, kad bendradarbiavimas su tėvais turi įtakos vaikų </a:t>
            </a:r>
            <a:r>
              <a:rPr lang="lt-LT" dirty="0" smtClean="0"/>
              <a:t>kūrybiškumui.</a:t>
            </a:r>
            <a:endParaRPr lang="lt-LT" dirty="0"/>
          </a:p>
          <a:p>
            <a:pPr marL="0" indent="0">
              <a:buNone/>
            </a:pP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671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Pasiūlymai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Stiprinti tai, kas paskatintų efektyvesnį tėvų ir pedagogų bendradarbiavimą: nuolatinis tėvų ir pedagogų ryšio palaikymas, tėvų skatinimas reikšti savo idėjas, tėvų skatinimas domėtis vaikų kūrybiniais gabumais ir kt.;</a:t>
            </a:r>
          </a:p>
          <a:p>
            <a:r>
              <a:rPr lang="lt-LT" dirty="0" smtClean="0"/>
              <a:t>Keletai pedagogų labiau inicijuoti vaikų kūrybinę veiklą: sukurti aplinką, kur vaikai galėtų išlieti savo kūrybą, vengti kritikos, skatinti vaikus ir kt.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76"/>
            <a:ext cx="2699792" cy="14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7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4000" dirty="0"/>
              <a:t>Abi aplinkos – šeimos ir </a:t>
            </a:r>
            <a:r>
              <a:rPr lang="lt-LT" sz="4000" dirty="0" smtClean="0"/>
              <a:t>darželio - </a:t>
            </a:r>
            <a:r>
              <a:rPr lang="lt-LT" sz="4000" dirty="0"/>
              <a:t>yra atsakingos už vaiko gerovę, abu </a:t>
            </a:r>
            <a:r>
              <a:rPr lang="lt-LT" sz="4000" dirty="0" smtClean="0"/>
              <a:t>daro didžiulį </a:t>
            </a:r>
            <a:r>
              <a:rPr lang="lt-LT" sz="4000" dirty="0"/>
              <a:t>poveikį vaiko augimui ir </a:t>
            </a:r>
            <a:r>
              <a:rPr lang="lt-LT" sz="4000" dirty="0" smtClean="0"/>
              <a:t>kūrybiškumo ugdymui(si).</a:t>
            </a:r>
            <a:endParaRPr lang="lt-L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69" y="4869160"/>
            <a:ext cx="3609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37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DĖMESĮ!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76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0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Kūrybiškumas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4000" dirty="0"/>
              <a:t>T</a:t>
            </a:r>
            <a:r>
              <a:rPr lang="lt-LT" sz="4000" dirty="0" smtClean="0"/>
              <a:t>radiciškai </a:t>
            </a:r>
            <a:r>
              <a:rPr lang="lt-LT" sz="4000" dirty="0"/>
              <a:t>kūrybiškumas apibrėžiamas </a:t>
            </a:r>
            <a:r>
              <a:rPr lang="lt-LT" sz="4000" dirty="0" smtClean="0"/>
              <a:t>kaip asmenybės savybė</a:t>
            </a:r>
            <a:r>
              <a:rPr lang="lt-LT" sz="4000" dirty="0"/>
              <a:t>, susijusi su gebėjimu atrasti tai, kas nauja, originalu, </a:t>
            </a:r>
            <a:r>
              <a:rPr lang="lt-LT" sz="4000" dirty="0" smtClean="0"/>
              <a:t>netikėta.</a:t>
            </a:r>
            <a:endParaRPr lang="lt-L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00538"/>
            <a:ext cx="3816424" cy="19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Tėvų įsitraukimas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4000" dirty="0" smtClean="0"/>
              <a:t>Šeima </a:t>
            </a:r>
            <a:r>
              <a:rPr lang="lt-LT" sz="4000" dirty="0"/>
              <a:t>ir ugdymo įstaiga turėtų kurti bendrą vaiko edukacinę erdvę ir vieningai siekti tikslo – ugdyti kūrybingą ir pasirengusią prisitaikyti kintančioje aplinkoje asmenybę.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331236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7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Iš viso apklausoje dalyvavo 26 pedagogai</a:t>
            </a:r>
            <a:br>
              <a:rPr lang="lt-LT" dirty="0" smtClean="0"/>
            </a:br>
            <a:r>
              <a:rPr lang="lt-LT" dirty="0" smtClean="0"/>
              <a:t>1. Respondentų amžius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394628"/>
              </p:ext>
            </p:extLst>
          </p:nvPr>
        </p:nvGraphicFramePr>
        <p:xfrm>
          <a:off x="467544" y="2276872"/>
          <a:ext cx="8229600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7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2. Respondentų kvalifikacinė </a:t>
            </a:r>
            <a:r>
              <a:rPr lang="lt-LT" dirty="0"/>
              <a:t>k</a:t>
            </a:r>
            <a:r>
              <a:rPr lang="lt-LT" dirty="0" smtClean="0"/>
              <a:t>ategorija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931423"/>
              </p:ext>
            </p:extLst>
          </p:nvPr>
        </p:nvGraphicFramePr>
        <p:xfrm>
          <a:off x="179512" y="1600200"/>
          <a:ext cx="8507288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3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3. Respondentų pedagoginis darbo stažas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64407"/>
              </p:ext>
            </p:extLst>
          </p:nvPr>
        </p:nvGraphicFramePr>
        <p:xfrm>
          <a:off x="323528" y="1412776"/>
          <a:ext cx="8363272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1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4. Kokiu klausimu ir kaip dažnai tėvai kreipiasi į pedagogus?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982584"/>
              </p:ext>
            </p:extLst>
          </p:nvPr>
        </p:nvGraphicFramePr>
        <p:xfrm>
          <a:off x="107504" y="1196752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2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5. Kokiu klausimu ir kaip dažnai pedagogai kreipiasi į ugdytinių tėvus?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748461"/>
              </p:ext>
            </p:extLst>
          </p:nvPr>
        </p:nvGraphicFramePr>
        <p:xfrm>
          <a:off x="27344" y="160141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9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522</Words>
  <Application>Microsoft Office PowerPoint</Application>
  <PresentationFormat>Demonstracija ekrane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Skaidrių pavadinimai</vt:lpstr>
      </vt:variant>
      <vt:variant>
        <vt:i4>24</vt:i4>
      </vt:variant>
    </vt:vector>
  </HeadingPairs>
  <TitlesOfParts>
    <vt:vector size="28" baseType="lpstr">
      <vt:lpstr>Office tema</vt:lpstr>
      <vt:lpstr>1_Office tema</vt:lpstr>
      <vt:lpstr>2_Office tema</vt:lpstr>
      <vt:lpstr>3_Office tema</vt:lpstr>
      <vt:lpstr>  SKUODO VAIKŲ LOPŠELIS-DARŽELIS  PEDAGOGŲ ANKETINĖS  APKLAUSOS   „IKIMOKYKLINIŲ ĮSTAIGŲ PEDAGOGŲ IR TĖVŲ BENDRADARBIAVIMO SVARBA UGDANT 4-5 METŲ VAIKŲ KŪRYBIŠKUMĄ“  REZULTATAI  2018</vt:lpstr>
      <vt:lpstr>Tikslas</vt:lpstr>
      <vt:lpstr>Kūrybiškumas</vt:lpstr>
      <vt:lpstr>Tėvų įsitraukimas</vt:lpstr>
      <vt:lpstr>Iš viso apklausoje dalyvavo 26 pedagogai 1. Respondentų amžius</vt:lpstr>
      <vt:lpstr>2. Respondentų kvalifikacinė kategorija</vt:lpstr>
      <vt:lpstr>3. Respondentų pedagoginis darbo stažas</vt:lpstr>
      <vt:lpstr>4. Kokiu klausimu ir kaip dažnai tėvai kreipiasi į pedagogus?</vt:lpstr>
      <vt:lpstr>5. Kokiu klausimu ir kaip dažnai pedagogai kreipiasi į ugdytinių tėvus?</vt:lpstr>
      <vt:lpstr>6.  Kaip dažnai ir kokias bendradarbiavimo formas pedagogai taiko su tėvais?</vt:lpstr>
      <vt:lpstr>7.  Kokią naudą duoda glaudus tėvų ir pedagogų bendradarbiavimas?</vt:lpstr>
      <vt:lpstr>8. Pedagogų nuomonė apie žodžio „kūrybiškumas“ reikšmę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9. Kas turi įtakos vaikų kūrybiškumui ugdyti?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10. Pedagogų nuomonė apie bendradarbiavimą su tėvais, ugdant vaikų kūrybiškumą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11. Pedagogų nuomonė apie bendradarbiavimo su tėvais priežastis, kurios trukdo ugdyti vaikų kūrybiškumą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12. Pedagogų nuomonė, kas paskatintų efektyvesnį tėvų ir pedagogų bendradarbiavimą?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13. Kaip pedagogai inicijuoja 4-5 metų vaikų kūrybinę veiklą?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Stiprybės</vt:lpstr>
      <vt:lpstr>Stiprybės(1)</vt:lpstr>
      <vt:lpstr>Tobulintina</vt:lpstr>
      <vt:lpstr>Tobulintina(1)</vt:lpstr>
      <vt:lpstr>Pasiūlymai</vt:lpstr>
      <vt:lpstr>PowerPoint pristatymas</vt:lpstr>
      <vt:lpstr>AČIŪ UŽ DĖMESĮ!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SKUODO VAIKŲ LOPŠELIO-DARŽELIO  ANKETINĖS APKLAUSOS  „IKIMOKYKLINIŲ ĮSTAIGŲ PEDAGOGŲ IR TĖVŲ BENDRADARBIAVIMO SVARBA UGDANT 4-5 METŲ VAIKŲ KŪRYBIŠKUMĄ“ REZULTATAI  2018</dc:title>
  <dc:creator>Admin</dc:creator>
  <cp:lastModifiedBy>Vartotojas</cp:lastModifiedBy>
  <cp:revision>45</cp:revision>
  <cp:lastPrinted>2018-08-30T05:07:17Z</cp:lastPrinted>
  <dcterms:created xsi:type="dcterms:W3CDTF">2018-06-26T08:10:49Z</dcterms:created>
  <dcterms:modified xsi:type="dcterms:W3CDTF">2018-08-30T20:43:51Z</dcterms:modified>
</cp:coreProperties>
</file>