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notesMasterIdLst>
    <p:notesMasterId r:id="rId14"/>
  </p:notesMasterIdLst>
  <p:sldIdLst>
    <p:sldId id="256" r:id="rId3"/>
    <p:sldId id="259" r:id="rId4"/>
    <p:sldId id="260" r:id="rId5"/>
    <p:sldId id="261" r:id="rId6"/>
    <p:sldId id="262" r:id="rId7"/>
    <p:sldId id="267" r:id="rId8"/>
    <p:sldId id="263" r:id="rId9"/>
    <p:sldId id="268" r:id="rId10"/>
    <p:sldId id="264" r:id="rId11"/>
    <p:sldId id="265" r:id="rId12"/>
    <p:sldId id="269" r:id="rId13"/>
  </p:sldIdLst>
  <p:sldSz cx="10080625" cy="5670550"/>
  <p:notesSz cx="7559675" cy="10691813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482" y="-498"/>
      </p:cViewPr>
      <p:guideLst>
        <p:guide orient="horz" pos="1786"/>
        <p:guide pos="317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Lapas1!$B$1</c:f>
              <c:strCache>
                <c:ptCount val="1"/>
                <c:pt idx="0">
                  <c:v>Labai svarbu</c:v>
                </c:pt>
              </c:strCache>
            </c:strRef>
          </c:tx>
          <c:invertIfNegative val="0"/>
          <c:cat>
            <c:strRef>
              <c:f>Lapas1!$A$2:$A$7</c:f>
              <c:strCache>
                <c:ptCount val="6"/>
                <c:pt idx="0">
                  <c:v>Susipažinimas su darboviete ir darbo vieta</c:v>
                </c:pt>
                <c:pt idx="1">
                  <c:v>Palgalba įsisavinant darbo funkcijas ir metodus</c:v>
                </c:pt>
                <c:pt idx="2">
                  <c:v>Naujo darbuotojo stebėjimas ir įvertinimas</c:v>
                </c:pt>
                <c:pt idx="3">
                  <c:v>Sėkminga naujoko adaptacija organizacijoje</c:v>
                </c:pt>
                <c:pt idx="4">
                  <c:v>Privalomas dokumentų tvarkymas</c:v>
                </c:pt>
                <c:pt idx="5">
                  <c:v>Tinkamas socializacijos organizavimas</c:v>
                </c:pt>
              </c:strCache>
            </c:strRef>
          </c:cat>
          <c:val>
            <c:numRef>
              <c:f>Lapas1!$B$2:$B$7</c:f>
              <c:numCache>
                <c:formatCode>General</c:formatCode>
                <c:ptCount val="6"/>
                <c:pt idx="0">
                  <c:v>100</c:v>
                </c:pt>
                <c:pt idx="1">
                  <c:v>100</c:v>
                </c:pt>
                <c:pt idx="2">
                  <c:v>17</c:v>
                </c:pt>
                <c:pt idx="3">
                  <c:v>67</c:v>
                </c:pt>
                <c:pt idx="4">
                  <c:v>67</c:v>
                </c:pt>
                <c:pt idx="5">
                  <c:v>33</c:v>
                </c:pt>
              </c:numCache>
            </c:numRef>
          </c:val>
        </c:ser>
        <c:ser>
          <c:idx val="1"/>
          <c:order val="1"/>
          <c:tx>
            <c:strRef>
              <c:f>Lapas1!$C$1</c:f>
              <c:strCache>
                <c:ptCount val="1"/>
                <c:pt idx="0">
                  <c:v>Svarbu</c:v>
                </c:pt>
              </c:strCache>
            </c:strRef>
          </c:tx>
          <c:invertIfNegative val="0"/>
          <c:cat>
            <c:strRef>
              <c:f>Lapas1!$A$2:$A$7</c:f>
              <c:strCache>
                <c:ptCount val="6"/>
                <c:pt idx="0">
                  <c:v>Susipažinimas su darboviete ir darbo vieta</c:v>
                </c:pt>
                <c:pt idx="1">
                  <c:v>Palgalba įsisavinant darbo funkcijas ir metodus</c:v>
                </c:pt>
                <c:pt idx="2">
                  <c:v>Naujo darbuotojo stebėjimas ir įvertinimas</c:v>
                </c:pt>
                <c:pt idx="3">
                  <c:v>Sėkminga naujoko adaptacija organizacijoje</c:v>
                </c:pt>
                <c:pt idx="4">
                  <c:v>Privalomas dokumentų tvarkymas</c:v>
                </c:pt>
                <c:pt idx="5">
                  <c:v>Tinkamas socializacijos organizavimas</c:v>
                </c:pt>
              </c:strCache>
            </c:strRef>
          </c:cat>
          <c:val>
            <c:numRef>
              <c:f>Lapas1!$C$2:$C$7</c:f>
              <c:numCache>
                <c:formatCode>General</c:formatCode>
                <c:ptCount val="6"/>
                <c:pt idx="2">
                  <c:v>83</c:v>
                </c:pt>
                <c:pt idx="3">
                  <c:v>33</c:v>
                </c:pt>
                <c:pt idx="4">
                  <c:v>33</c:v>
                </c:pt>
                <c:pt idx="5">
                  <c:v>67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20924672"/>
        <c:axId val="20938752"/>
      </c:barChart>
      <c:catAx>
        <c:axId val="20924672"/>
        <c:scaling>
          <c:orientation val="minMax"/>
        </c:scaling>
        <c:delete val="0"/>
        <c:axPos val="l"/>
        <c:majorTickMark val="none"/>
        <c:minorTickMark val="none"/>
        <c:tickLblPos val="nextTo"/>
        <c:crossAx val="20938752"/>
        <c:crosses val="autoZero"/>
        <c:auto val="1"/>
        <c:lblAlgn val="ctr"/>
        <c:lblOffset val="100"/>
        <c:noMultiLvlLbl val="0"/>
      </c:catAx>
      <c:valAx>
        <c:axId val="209387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20924672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spPr>
    <a:solidFill>
      <a:schemeClr val="bg1"/>
    </a:solidFill>
    <a:ln>
      <a:solidFill>
        <a:schemeClr val="bg1"/>
      </a:solidFill>
    </a:ln>
  </c:spPr>
  <c:txPr>
    <a:bodyPr/>
    <a:lstStyle/>
    <a:p>
      <a:pPr>
        <a:defRPr sz="1800"/>
      </a:pPr>
      <a:endParaRPr lang="lt-LT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Lapas1!$B$1</c:f>
              <c:strCache>
                <c:ptCount val="1"/>
                <c:pt idx="0">
                  <c:v>Labai svarbu</c:v>
                </c:pt>
              </c:strCache>
            </c:strRef>
          </c:tx>
          <c:invertIfNegative val="0"/>
          <c:cat>
            <c:strRef>
              <c:f>Lapas1!$A$2:$A$5</c:f>
              <c:strCache>
                <c:ptCount val="4"/>
                <c:pt idx="0">
                  <c:v>Stiprinti naujokų psichologinį įjungimą į organizacijos kultūrą</c:v>
                </c:pt>
                <c:pt idx="1">
                  <c:v>Didinti dirbančių darbuotojų kūrybinį potencialą</c:v>
                </c:pt>
                <c:pt idx="2">
                  <c:v>Derinti darbuotojų asmenines vertybes su organizacijos tikslais</c:v>
                </c:pt>
                <c:pt idx="3">
                  <c:v>Mažinti pradines sąnaudas</c:v>
                </c:pt>
              </c:strCache>
            </c:strRef>
          </c:cat>
          <c:val>
            <c:numRef>
              <c:f>Lapas1!$B$2:$B$5</c:f>
              <c:numCache>
                <c:formatCode>General</c:formatCode>
                <c:ptCount val="4"/>
                <c:pt idx="0">
                  <c:v>67</c:v>
                </c:pt>
                <c:pt idx="1">
                  <c:v>33</c:v>
                </c:pt>
                <c:pt idx="2">
                  <c:v>33</c:v>
                </c:pt>
                <c:pt idx="3">
                  <c:v>33</c:v>
                </c:pt>
              </c:numCache>
            </c:numRef>
          </c:val>
        </c:ser>
        <c:ser>
          <c:idx val="1"/>
          <c:order val="1"/>
          <c:tx>
            <c:strRef>
              <c:f>Lapas1!$C$1</c:f>
              <c:strCache>
                <c:ptCount val="1"/>
                <c:pt idx="0">
                  <c:v>Svarbu</c:v>
                </c:pt>
              </c:strCache>
            </c:strRef>
          </c:tx>
          <c:invertIfNegative val="0"/>
          <c:cat>
            <c:strRef>
              <c:f>Lapas1!$A$2:$A$5</c:f>
              <c:strCache>
                <c:ptCount val="4"/>
                <c:pt idx="0">
                  <c:v>Stiprinti naujokų psichologinį įjungimą į organizacijos kultūrą</c:v>
                </c:pt>
                <c:pt idx="1">
                  <c:v>Didinti dirbančių darbuotojų kūrybinį potencialą</c:v>
                </c:pt>
                <c:pt idx="2">
                  <c:v>Derinti darbuotojų asmenines vertybes su organizacijos tikslais</c:v>
                </c:pt>
                <c:pt idx="3">
                  <c:v>Mažinti pradines sąnaudas</c:v>
                </c:pt>
              </c:strCache>
            </c:strRef>
          </c:cat>
          <c:val>
            <c:numRef>
              <c:f>Lapas1!$C$2:$C$5</c:f>
              <c:numCache>
                <c:formatCode>General</c:formatCode>
                <c:ptCount val="4"/>
                <c:pt idx="0">
                  <c:v>33</c:v>
                </c:pt>
                <c:pt idx="1">
                  <c:v>47</c:v>
                </c:pt>
                <c:pt idx="2">
                  <c:v>50</c:v>
                </c:pt>
                <c:pt idx="3">
                  <c:v>50</c:v>
                </c:pt>
              </c:numCache>
            </c:numRef>
          </c:val>
        </c:ser>
        <c:ser>
          <c:idx val="2"/>
          <c:order val="2"/>
          <c:tx>
            <c:strRef>
              <c:f>Lapas1!$D$1</c:f>
              <c:strCache>
                <c:ptCount val="1"/>
                <c:pt idx="0">
                  <c:v>Nežinau</c:v>
                </c:pt>
              </c:strCache>
            </c:strRef>
          </c:tx>
          <c:invertIfNegative val="0"/>
          <c:cat>
            <c:strRef>
              <c:f>Lapas1!$A$2:$A$5</c:f>
              <c:strCache>
                <c:ptCount val="4"/>
                <c:pt idx="0">
                  <c:v>Stiprinti naujokų psichologinį įjungimą į organizacijos kultūrą</c:v>
                </c:pt>
                <c:pt idx="1">
                  <c:v>Didinti dirbančių darbuotojų kūrybinį potencialą</c:v>
                </c:pt>
                <c:pt idx="2">
                  <c:v>Derinti darbuotojų asmenines vertybes su organizacijos tikslais</c:v>
                </c:pt>
                <c:pt idx="3">
                  <c:v>Mažinti pradines sąnaudas</c:v>
                </c:pt>
              </c:strCache>
            </c:strRef>
          </c:cat>
          <c:val>
            <c:numRef>
              <c:f>Lapas1!$D$2:$D$5</c:f>
              <c:numCache>
                <c:formatCode>General</c:formatCode>
                <c:ptCount val="4"/>
                <c:pt idx="2">
                  <c:v>17</c:v>
                </c:pt>
                <c:pt idx="3">
                  <c:v>17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22225280"/>
        <c:axId val="22226816"/>
      </c:barChart>
      <c:catAx>
        <c:axId val="22225280"/>
        <c:scaling>
          <c:orientation val="minMax"/>
        </c:scaling>
        <c:delete val="0"/>
        <c:axPos val="l"/>
        <c:majorTickMark val="none"/>
        <c:minorTickMark val="none"/>
        <c:tickLblPos val="nextTo"/>
        <c:spPr>
          <a:solidFill>
            <a:schemeClr val="bg1"/>
          </a:solidFill>
          <a:ln>
            <a:solidFill>
              <a:schemeClr val="bg1"/>
            </a:solidFill>
          </a:ln>
        </c:spPr>
        <c:crossAx val="22226816"/>
        <c:crosses val="autoZero"/>
        <c:auto val="1"/>
        <c:lblAlgn val="ctr"/>
        <c:lblOffset val="100"/>
        <c:noMultiLvlLbl val="0"/>
      </c:catAx>
      <c:valAx>
        <c:axId val="222268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22225280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spPr>
    <a:solidFill>
      <a:schemeClr val="bg1"/>
    </a:solidFill>
  </c:spPr>
  <c:txPr>
    <a:bodyPr/>
    <a:lstStyle/>
    <a:p>
      <a:pPr>
        <a:defRPr sz="1800"/>
      </a:pPr>
      <a:endParaRPr lang="lt-LT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Lapas1!$B$1</c:f>
              <c:strCache>
                <c:ptCount val="1"/>
                <c:pt idx="0">
                  <c:v>Labai svarbu</c:v>
                </c:pt>
              </c:strCache>
            </c:strRef>
          </c:tx>
          <c:invertIfNegative val="0"/>
          <c:cat>
            <c:strRef>
              <c:f>Lapas1!$A$2:$A$5</c:f>
              <c:strCache>
                <c:ptCount val="4"/>
                <c:pt idx="0">
                  <c:v>Praktinis susipažinimas su pareigomis</c:v>
                </c:pt>
                <c:pt idx="1">
                  <c:v>Veikimas</c:v>
                </c:pt>
                <c:pt idx="2">
                  <c:v>Naujoko pasiruošimo darbui lygis</c:v>
                </c:pt>
                <c:pt idx="3">
                  <c:v>Aktyvi adaptacija</c:v>
                </c:pt>
              </c:strCache>
            </c:strRef>
          </c:cat>
          <c:val>
            <c:numRef>
              <c:f>Lapas1!$B$2:$B$5</c:f>
              <c:numCache>
                <c:formatCode>General</c:formatCode>
                <c:ptCount val="4"/>
                <c:pt idx="0">
                  <c:v>100</c:v>
                </c:pt>
                <c:pt idx="1">
                  <c:v>83</c:v>
                </c:pt>
                <c:pt idx="2">
                  <c:v>83</c:v>
                </c:pt>
                <c:pt idx="3">
                  <c:v>47</c:v>
                </c:pt>
              </c:numCache>
            </c:numRef>
          </c:val>
        </c:ser>
        <c:ser>
          <c:idx val="1"/>
          <c:order val="1"/>
          <c:tx>
            <c:strRef>
              <c:f>Lapas1!$C$1</c:f>
              <c:strCache>
                <c:ptCount val="1"/>
                <c:pt idx="0">
                  <c:v>Svarbu</c:v>
                </c:pt>
              </c:strCache>
            </c:strRef>
          </c:tx>
          <c:invertIfNegative val="0"/>
          <c:cat>
            <c:strRef>
              <c:f>Lapas1!$A$2:$A$5</c:f>
              <c:strCache>
                <c:ptCount val="4"/>
                <c:pt idx="0">
                  <c:v>Praktinis susipažinimas su pareigomis</c:v>
                </c:pt>
                <c:pt idx="1">
                  <c:v>Veikimas</c:v>
                </c:pt>
                <c:pt idx="2">
                  <c:v>Naujoko pasiruošimo darbui lygis</c:v>
                </c:pt>
                <c:pt idx="3">
                  <c:v>Aktyvi adaptacija</c:v>
                </c:pt>
              </c:strCache>
            </c:strRef>
          </c:cat>
          <c:val>
            <c:numRef>
              <c:f>Lapas1!$C$2:$C$5</c:f>
              <c:numCache>
                <c:formatCode>General</c:formatCode>
                <c:ptCount val="4"/>
                <c:pt idx="1">
                  <c:v>17</c:v>
                </c:pt>
                <c:pt idx="2">
                  <c:v>17</c:v>
                </c:pt>
                <c:pt idx="3">
                  <c:v>33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22129664"/>
        <c:axId val="22131456"/>
      </c:barChart>
      <c:catAx>
        <c:axId val="22129664"/>
        <c:scaling>
          <c:orientation val="minMax"/>
        </c:scaling>
        <c:delete val="0"/>
        <c:axPos val="l"/>
        <c:majorTickMark val="none"/>
        <c:minorTickMark val="none"/>
        <c:tickLblPos val="nextTo"/>
        <c:crossAx val="22131456"/>
        <c:crosses val="autoZero"/>
        <c:auto val="1"/>
        <c:lblAlgn val="ctr"/>
        <c:lblOffset val="100"/>
        <c:noMultiLvlLbl val="0"/>
      </c:catAx>
      <c:valAx>
        <c:axId val="221314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22129664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spPr>
    <a:solidFill>
      <a:schemeClr val="bg1"/>
    </a:solidFill>
  </c:spPr>
  <c:txPr>
    <a:bodyPr/>
    <a:lstStyle/>
    <a:p>
      <a:pPr>
        <a:defRPr sz="1800"/>
      </a:pPr>
      <a:endParaRPr lang="lt-LT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Lapas1!$B$1</c:f>
              <c:strCache>
                <c:ptCount val="1"/>
                <c:pt idx="0">
                  <c:v>Labai svarbu</c:v>
                </c:pt>
              </c:strCache>
            </c:strRef>
          </c:tx>
          <c:invertIfNegative val="0"/>
          <c:cat>
            <c:strRef>
              <c:f>Lapas1!$A$2:$A$13</c:f>
              <c:strCache>
                <c:ptCount val="12"/>
                <c:pt idx="0">
                  <c:v>Gebėjimas bendrauti</c:v>
                </c:pt>
                <c:pt idx="1">
                  <c:v>Pasitikėimas savimi</c:v>
                </c:pt>
                <c:pt idx="2">
                  <c:v>Etiškas bendradarbių elgesys</c:v>
                </c:pt>
                <c:pt idx="3">
                  <c:v>Vadovų empatija</c:v>
                </c:pt>
                <c:pt idx="4">
                  <c:v>Darbuotojų pagalba</c:v>
                </c:pt>
                <c:pt idx="5">
                  <c:v>Darbo patirtis</c:v>
                </c:pt>
                <c:pt idx="6">
                  <c:v>Asmeninė motyvacija</c:v>
                </c:pt>
                <c:pt idx="7">
                  <c:v>Aktyvumas</c:v>
                </c:pt>
                <c:pt idx="8">
                  <c:v>Interesų sutapimas</c:v>
                </c:pt>
                <c:pt idx="9">
                  <c:v>Saviugda</c:v>
                </c:pt>
                <c:pt idx="10">
                  <c:v>Mentoriaus pagalba</c:v>
                </c:pt>
                <c:pt idx="11">
                  <c:v>Papročių, organizacijos kultūros perpratimas</c:v>
                </c:pt>
              </c:strCache>
            </c:strRef>
          </c:cat>
          <c:val>
            <c:numRef>
              <c:f>Lapas1!$B$2:$B$13</c:f>
              <c:numCache>
                <c:formatCode>General</c:formatCode>
                <c:ptCount val="12"/>
                <c:pt idx="0">
                  <c:v>100</c:v>
                </c:pt>
                <c:pt idx="1">
                  <c:v>67</c:v>
                </c:pt>
                <c:pt idx="2">
                  <c:v>50</c:v>
                </c:pt>
                <c:pt idx="3">
                  <c:v>67</c:v>
                </c:pt>
                <c:pt idx="4">
                  <c:v>83</c:v>
                </c:pt>
                <c:pt idx="5">
                  <c:v>50</c:v>
                </c:pt>
                <c:pt idx="6">
                  <c:v>50</c:v>
                </c:pt>
                <c:pt idx="7">
                  <c:v>50</c:v>
                </c:pt>
                <c:pt idx="8">
                  <c:v>50</c:v>
                </c:pt>
                <c:pt idx="9">
                  <c:v>67</c:v>
                </c:pt>
                <c:pt idx="10">
                  <c:v>67</c:v>
                </c:pt>
                <c:pt idx="11">
                  <c:v>33</c:v>
                </c:pt>
              </c:numCache>
            </c:numRef>
          </c:val>
        </c:ser>
        <c:ser>
          <c:idx val="1"/>
          <c:order val="1"/>
          <c:tx>
            <c:strRef>
              <c:f>Lapas1!$C$1</c:f>
              <c:strCache>
                <c:ptCount val="1"/>
                <c:pt idx="0">
                  <c:v>Svarbu</c:v>
                </c:pt>
              </c:strCache>
            </c:strRef>
          </c:tx>
          <c:invertIfNegative val="0"/>
          <c:cat>
            <c:strRef>
              <c:f>Lapas1!$A$2:$A$13</c:f>
              <c:strCache>
                <c:ptCount val="12"/>
                <c:pt idx="0">
                  <c:v>Gebėjimas bendrauti</c:v>
                </c:pt>
                <c:pt idx="1">
                  <c:v>Pasitikėimas savimi</c:v>
                </c:pt>
                <c:pt idx="2">
                  <c:v>Etiškas bendradarbių elgesys</c:v>
                </c:pt>
                <c:pt idx="3">
                  <c:v>Vadovų empatija</c:v>
                </c:pt>
                <c:pt idx="4">
                  <c:v>Darbuotojų pagalba</c:v>
                </c:pt>
                <c:pt idx="5">
                  <c:v>Darbo patirtis</c:v>
                </c:pt>
                <c:pt idx="6">
                  <c:v>Asmeninė motyvacija</c:v>
                </c:pt>
                <c:pt idx="7">
                  <c:v>Aktyvumas</c:v>
                </c:pt>
                <c:pt idx="8">
                  <c:v>Interesų sutapimas</c:v>
                </c:pt>
                <c:pt idx="9">
                  <c:v>Saviugda</c:v>
                </c:pt>
                <c:pt idx="10">
                  <c:v>Mentoriaus pagalba</c:v>
                </c:pt>
                <c:pt idx="11">
                  <c:v>Papročių, organizacijos kultūros perpratimas</c:v>
                </c:pt>
              </c:strCache>
            </c:strRef>
          </c:cat>
          <c:val>
            <c:numRef>
              <c:f>Lapas1!$C$2:$C$13</c:f>
              <c:numCache>
                <c:formatCode>General</c:formatCode>
                <c:ptCount val="12"/>
                <c:pt idx="1">
                  <c:v>33</c:v>
                </c:pt>
                <c:pt idx="2">
                  <c:v>50</c:v>
                </c:pt>
                <c:pt idx="3">
                  <c:v>33</c:v>
                </c:pt>
                <c:pt idx="4">
                  <c:v>17</c:v>
                </c:pt>
                <c:pt idx="5">
                  <c:v>50</c:v>
                </c:pt>
                <c:pt idx="6">
                  <c:v>50</c:v>
                </c:pt>
                <c:pt idx="7">
                  <c:v>50</c:v>
                </c:pt>
                <c:pt idx="8">
                  <c:v>50</c:v>
                </c:pt>
                <c:pt idx="9">
                  <c:v>33</c:v>
                </c:pt>
                <c:pt idx="10">
                  <c:v>33</c:v>
                </c:pt>
                <c:pt idx="11">
                  <c:v>50</c:v>
                </c:pt>
              </c:numCache>
            </c:numRef>
          </c:val>
        </c:ser>
        <c:ser>
          <c:idx val="2"/>
          <c:order val="2"/>
          <c:tx>
            <c:strRef>
              <c:f>Lapas1!$D$1</c:f>
              <c:strCache>
                <c:ptCount val="1"/>
                <c:pt idx="0">
                  <c:v>Nežinau</c:v>
                </c:pt>
              </c:strCache>
            </c:strRef>
          </c:tx>
          <c:invertIfNegative val="0"/>
          <c:cat>
            <c:strRef>
              <c:f>Lapas1!$A$2:$A$13</c:f>
              <c:strCache>
                <c:ptCount val="12"/>
                <c:pt idx="0">
                  <c:v>Gebėjimas bendrauti</c:v>
                </c:pt>
                <c:pt idx="1">
                  <c:v>Pasitikėimas savimi</c:v>
                </c:pt>
                <c:pt idx="2">
                  <c:v>Etiškas bendradarbių elgesys</c:v>
                </c:pt>
                <c:pt idx="3">
                  <c:v>Vadovų empatija</c:v>
                </c:pt>
                <c:pt idx="4">
                  <c:v>Darbuotojų pagalba</c:v>
                </c:pt>
                <c:pt idx="5">
                  <c:v>Darbo patirtis</c:v>
                </c:pt>
                <c:pt idx="6">
                  <c:v>Asmeninė motyvacija</c:v>
                </c:pt>
                <c:pt idx="7">
                  <c:v>Aktyvumas</c:v>
                </c:pt>
                <c:pt idx="8">
                  <c:v>Interesų sutapimas</c:v>
                </c:pt>
                <c:pt idx="9">
                  <c:v>Saviugda</c:v>
                </c:pt>
                <c:pt idx="10">
                  <c:v>Mentoriaus pagalba</c:v>
                </c:pt>
                <c:pt idx="11">
                  <c:v>Papročių, organizacijos kultūros perpratimas</c:v>
                </c:pt>
              </c:strCache>
            </c:strRef>
          </c:cat>
          <c:val>
            <c:numRef>
              <c:f>Lapas1!$D$2:$D$13</c:f>
              <c:numCache>
                <c:formatCode>General</c:formatCode>
                <c:ptCount val="12"/>
                <c:pt idx="11">
                  <c:v>17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22821888"/>
        <c:axId val="22835968"/>
      </c:barChart>
      <c:catAx>
        <c:axId val="22821888"/>
        <c:scaling>
          <c:orientation val="minMax"/>
        </c:scaling>
        <c:delete val="0"/>
        <c:axPos val="l"/>
        <c:majorTickMark val="none"/>
        <c:minorTickMark val="none"/>
        <c:tickLblPos val="nextTo"/>
        <c:crossAx val="22835968"/>
        <c:crosses val="autoZero"/>
        <c:auto val="1"/>
        <c:lblAlgn val="ctr"/>
        <c:lblOffset val="100"/>
        <c:noMultiLvlLbl val="0"/>
      </c:catAx>
      <c:valAx>
        <c:axId val="228359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22821888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spPr>
    <a:solidFill>
      <a:schemeClr val="bg1"/>
    </a:solidFill>
    <a:ln>
      <a:solidFill>
        <a:schemeClr val="bg1"/>
      </a:solidFill>
    </a:ln>
  </c:spPr>
  <c:txPr>
    <a:bodyPr/>
    <a:lstStyle/>
    <a:p>
      <a:pPr>
        <a:defRPr sz="1800"/>
      </a:pPr>
      <a:endParaRPr lang="lt-LT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Lapas1!$B$1</c:f>
              <c:strCache>
                <c:ptCount val="1"/>
                <c:pt idx="0">
                  <c:v>Labai svarbu</c:v>
                </c:pt>
              </c:strCache>
            </c:strRef>
          </c:tx>
          <c:invertIfNegative val="0"/>
          <c:cat>
            <c:strRef>
              <c:f>Lapas1!$A$2:$A$13</c:f>
              <c:strCache>
                <c:ptCount val="12"/>
                <c:pt idx="0">
                  <c:v>Konfliktai kolektyve</c:v>
                </c:pt>
                <c:pt idx="1">
                  <c:v>Žinių stoka</c:v>
                </c:pt>
                <c:pt idx="2">
                  <c:v>Nepasitikėjimas savimi</c:v>
                </c:pt>
                <c:pt idx="3">
                  <c:v>Nerimas darbe</c:v>
                </c:pt>
                <c:pt idx="4">
                  <c:v>Patirties stoka</c:v>
                </c:pt>
                <c:pt idx="5">
                  <c:v>Grįžtamojo ryšio nebuvimas</c:v>
                </c:pt>
                <c:pt idx="6">
                  <c:v>Mokymų stygius</c:v>
                </c:pt>
                <c:pt idx="7">
                  <c:v>Organizacijos tikslų ir uždavinių nežinojimas</c:v>
                </c:pt>
                <c:pt idx="8">
                  <c:v>Nesupažindinimas su užmokesčio politika</c:v>
                </c:pt>
                <c:pt idx="9">
                  <c:v>Atsakomybės ribų nustatymas</c:v>
                </c:pt>
                <c:pt idx="10">
                  <c:v>Kolektyvinė kaita</c:v>
                </c:pt>
                <c:pt idx="11">
                  <c:v>Kolektyvo dydis</c:v>
                </c:pt>
              </c:strCache>
            </c:strRef>
          </c:cat>
          <c:val>
            <c:numRef>
              <c:f>Lapas1!$B$2:$B$13</c:f>
              <c:numCache>
                <c:formatCode>General</c:formatCode>
                <c:ptCount val="12"/>
                <c:pt idx="0">
                  <c:v>67</c:v>
                </c:pt>
                <c:pt idx="1">
                  <c:v>100</c:v>
                </c:pt>
                <c:pt idx="2">
                  <c:v>50</c:v>
                </c:pt>
                <c:pt idx="3">
                  <c:v>50</c:v>
                </c:pt>
                <c:pt idx="4">
                  <c:v>83</c:v>
                </c:pt>
                <c:pt idx="5">
                  <c:v>50</c:v>
                </c:pt>
                <c:pt idx="6">
                  <c:v>17</c:v>
                </c:pt>
                <c:pt idx="7">
                  <c:v>17</c:v>
                </c:pt>
                <c:pt idx="8">
                  <c:v>17</c:v>
                </c:pt>
                <c:pt idx="9">
                  <c:v>17</c:v>
                </c:pt>
                <c:pt idx="10">
                  <c:v>17</c:v>
                </c:pt>
              </c:numCache>
            </c:numRef>
          </c:val>
        </c:ser>
        <c:ser>
          <c:idx val="1"/>
          <c:order val="1"/>
          <c:tx>
            <c:strRef>
              <c:f>Lapas1!$C$1</c:f>
              <c:strCache>
                <c:ptCount val="1"/>
                <c:pt idx="0">
                  <c:v>Svarbu</c:v>
                </c:pt>
              </c:strCache>
            </c:strRef>
          </c:tx>
          <c:invertIfNegative val="0"/>
          <c:cat>
            <c:strRef>
              <c:f>Lapas1!$A$2:$A$13</c:f>
              <c:strCache>
                <c:ptCount val="12"/>
                <c:pt idx="0">
                  <c:v>Konfliktai kolektyve</c:v>
                </c:pt>
                <c:pt idx="1">
                  <c:v>Žinių stoka</c:v>
                </c:pt>
                <c:pt idx="2">
                  <c:v>Nepasitikėjimas savimi</c:v>
                </c:pt>
                <c:pt idx="3">
                  <c:v>Nerimas darbe</c:v>
                </c:pt>
                <c:pt idx="4">
                  <c:v>Patirties stoka</c:v>
                </c:pt>
                <c:pt idx="5">
                  <c:v>Grįžtamojo ryšio nebuvimas</c:v>
                </c:pt>
                <c:pt idx="6">
                  <c:v>Mokymų stygius</c:v>
                </c:pt>
                <c:pt idx="7">
                  <c:v>Organizacijos tikslų ir uždavinių nežinojimas</c:v>
                </c:pt>
                <c:pt idx="8">
                  <c:v>Nesupažindinimas su užmokesčio politika</c:v>
                </c:pt>
                <c:pt idx="9">
                  <c:v>Atsakomybės ribų nustatymas</c:v>
                </c:pt>
                <c:pt idx="10">
                  <c:v>Kolektyvinė kaita</c:v>
                </c:pt>
                <c:pt idx="11">
                  <c:v>Kolektyvo dydis</c:v>
                </c:pt>
              </c:strCache>
            </c:strRef>
          </c:cat>
          <c:val>
            <c:numRef>
              <c:f>Lapas1!$C$2:$C$13</c:f>
              <c:numCache>
                <c:formatCode>General</c:formatCode>
                <c:ptCount val="12"/>
                <c:pt idx="0">
                  <c:v>33</c:v>
                </c:pt>
                <c:pt idx="2">
                  <c:v>50</c:v>
                </c:pt>
                <c:pt idx="3">
                  <c:v>50</c:v>
                </c:pt>
                <c:pt idx="4">
                  <c:v>17</c:v>
                </c:pt>
                <c:pt idx="5">
                  <c:v>50</c:v>
                </c:pt>
                <c:pt idx="6">
                  <c:v>67</c:v>
                </c:pt>
                <c:pt idx="7">
                  <c:v>83</c:v>
                </c:pt>
                <c:pt idx="8">
                  <c:v>67</c:v>
                </c:pt>
                <c:pt idx="9">
                  <c:v>67</c:v>
                </c:pt>
                <c:pt idx="10">
                  <c:v>67</c:v>
                </c:pt>
                <c:pt idx="11">
                  <c:v>83</c:v>
                </c:pt>
              </c:numCache>
            </c:numRef>
          </c:val>
        </c:ser>
        <c:ser>
          <c:idx val="2"/>
          <c:order val="2"/>
          <c:tx>
            <c:strRef>
              <c:f>Lapas1!$D$1</c:f>
              <c:strCache>
                <c:ptCount val="1"/>
                <c:pt idx="0">
                  <c:v>Nežinau</c:v>
                </c:pt>
              </c:strCache>
            </c:strRef>
          </c:tx>
          <c:invertIfNegative val="0"/>
          <c:cat>
            <c:strRef>
              <c:f>Lapas1!$A$2:$A$13</c:f>
              <c:strCache>
                <c:ptCount val="12"/>
                <c:pt idx="0">
                  <c:v>Konfliktai kolektyve</c:v>
                </c:pt>
                <c:pt idx="1">
                  <c:v>Žinių stoka</c:v>
                </c:pt>
                <c:pt idx="2">
                  <c:v>Nepasitikėjimas savimi</c:v>
                </c:pt>
                <c:pt idx="3">
                  <c:v>Nerimas darbe</c:v>
                </c:pt>
                <c:pt idx="4">
                  <c:v>Patirties stoka</c:v>
                </c:pt>
                <c:pt idx="5">
                  <c:v>Grįžtamojo ryšio nebuvimas</c:v>
                </c:pt>
                <c:pt idx="6">
                  <c:v>Mokymų stygius</c:v>
                </c:pt>
                <c:pt idx="7">
                  <c:v>Organizacijos tikslų ir uždavinių nežinojimas</c:v>
                </c:pt>
                <c:pt idx="8">
                  <c:v>Nesupažindinimas su užmokesčio politika</c:v>
                </c:pt>
                <c:pt idx="9">
                  <c:v>Atsakomybės ribų nustatymas</c:v>
                </c:pt>
                <c:pt idx="10">
                  <c:v>Kolektyvinė kaita</c:v>
                </c:pt>
                <c:pt idx="11">
                  <c:v>Kolektyvo dydis</c:v>
                </c:pt>
              </c:strCache>
            </c:strRef>
          </c:cat>
          <c:val>
            <c:numRef>
              <c:f>Lapas1!$D$2:$D$13</c:f>
              <c:numCache>
                <c:formatCode>General</c:formatCode>
                <c:ptCount val="12"/>
                <c:pt idx="6">
                  <c:v>17</c:v>
                </c:pt>
                <c:pt idx="8">
                  <c:v>17</c:v>
                </c:pt>
                <c:pt idx="9">
                  <c:v>17</c:v>
                </c:pt>
                <c:pt idx="10">
                  <c:v>17</c:v>
                </c:pt>
                <c:pt idx="11">
                  <c:v>17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23481344"/>
        <c:axId val="23491328"/>
      </c:barChart>
      <c:catAx>
        <c:axId val="23481344"/>
        <c:scaling>
          <c:orientation val="minMax"/>
        </c:scaling>
        <c:delete val="0"/>
        <c:axPos val="l"/>
        <c:majorTickMark val="none"/>
        <c:minorTickMark val="none"/>
        <c:tickLblPos val="nextTo"/>
        <c:crossAx val="23491328"/>
        <c:crosses val="autoZero"/>
        <c:auto val="1"/>
        <c:lblAlgn val="ctr"/>
        <c:lblOffset val="100"/>
        <c:noMultiLvlLbl val="0"/>
      </c:catAx>
      <c:valAx>
        <c:axId val="234913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23481344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spPr>
    <a:solidFill>
      <a:schemeClr val="bg1"/>
    </a:solidFill>
    <a:ln>
      <a:solidFill>
        <a:schemeClr val="bg1"/>
      </a:solidFill>
    </a:ln>
  </c:spPr>
  <c:txPr>
    <a:bodyPr/>
    <a:lstStyle/>
    <a:p>
      <a:pPr>
        <a:defRPr sz="1800"/>
      </a:pPr>
      <a:endParaRPr lang="lt-LT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Lapas1!$B$1</c:f>
              <c:strCache>
                <c:ptCount val="1"/>
                <c:pt idx="0">
                  <c:v>Labai svarbu</c:v>
                </c:pt>
              </c:strCache>
            </c:strRef>
          </c:tx>
          <c:invertIfNegative val="0"/>
          <c:cat>
            <c:strRef>
              <c:f>Lapas1!$A$2:$A$6</c:f>
              <c:strCache>
                <c:ptCount val="5"/>
                <c:pt idx="0">
                  <c:v>Aukšta darbo motyvacija</c:v>
                </c:pt>
                <c:pt idx="1">
                  <c:v>Įsipareigojimas organizacijai ir atsakomybė</c:v>
                </c:pt>
                <c:pt idx="2">
                  <c:v>Padidėjęs pasitenkinimas darbu</c:v>
                </c:pt>
                <c:pt idx="3">
                  <c:v>Vaidmenų aiškumas</c:v>
                </c:pt>
                <c:pt idx="4">
                  <c:v>Organizacijos kultūros ir jos vertybių sistemos supratimas</c:v>
                </c:pt>
              </c:strCache>
            </c:strRef>
          </c:cat>
          <c:val>
            <c:numRef>
              <c:f>Lapas1!$B$2:$B$6</c:f>
              <c:numCache>
                <c:formatCode>General</c:formatCode>
                <c:ptCount val="5"/>
                <c:pt idx="0">
                  <c:v>50</c:v>
                </c:pt>
                <c:pt idx="2">
                  <c:v>50</c:v>
                </c:pt>
                <c:pt idx="4">
                  <c:v>17</c:v>
                </c:pt>
              </c:numCache>
            </c:numRef>
          </c:val>
        </c:ser>
        <c:ser>
          <c:idx val="1"/>
          <c:order val="1"/>
          <c:tx>
            <c:strRef>
              <c:f>Lapas1!$C$1</c:f>
              <c:strCache>
                <c:ptCount val="1"/>
                <c:pt idx="0">
                  <c:v>Svarbu</c:v>
                </c:pt>
              </c:strCache>
            </c:strRef>
          </c:tx>
          <c:invertIfNegative val="0"/>
          <c:cat>
            <c:strRef>
              <c:f>Lapas1!$A$2:$A$6</c:f>
              <c:strCache>
                <c:ptCount val="5"/>
                <c:pt idx="0">
                  <c:v>Aukšta darbo motyvacija</c:v>
                </c:pt>
                <c:pt idx="1">
                  <c:v>Įsipareigojimas organizacijai ir atsakomybė</c:v>
                </c:pt>
                <c:pt idx="2">
                  <c:v>Padidėjęs pasitenkinimas darbu</c:v>
                </c:pt>
                <c:pt idx="3">
                  <c:v>Vaidmenų aiškumas</c:v>
                </c:pt>
                <c:pt idx="4">
                  <c:v>Organizacijos kultūros ir jos vertybių sistemos supratimas</c:v>
                </c:pt>
              </c:strCache>
            </c:strRef>
          </c:cat>
          <c:val>
            <c:numRef>
              <c:f>Lapas1!$C$2:$C$6</c:f>
              <c:numCache>
                <c:formatCode>General</c:formatCode>
                <c:ptCount val="5"/>
                <c:pt idx="0">
                  <c:v>50</c:v>
                </c:pt>
                <c:pt idx="1">
                  <c:v>100</c:v>
                </c:pt>
                <c:pt idx="2">
                  <c:v>50</c:v>
                </c:pt>
                <c:pt idx="3">
                  <c:v>100</c:v>
                </c:pt>
                <c:pt idx="4">
                  <c:v>83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23199744"/>
        <c:axId val="23201280"/>
      </c:barChart>
      <c:catAx>
        <c:axId val="23199744"/>
        <c:scaling>
          <c:orientation val="minMax"/>
        </c:scaling>
        <c:delete val="0"/>
        <c:axPos val="l"/>
        <c:majorTickMark val="none"/>
        <c:minorTickMark val="none"/>
        <c:tickLblPos val="nextTo"/>
        <c:crossAx val="23201280"/>
        <c:crosses val="autoZero"/>
        <c:auto val="1"/>
        <c:lblAlgn val="ctr"/>
        <c:lblOffset val="100"/>
        <c:noMultiLvlLbl val="0"/>
      </c:catAx>
      <c:valAx>
        <c:axId val="232012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23199744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spPr>
    <a:solidFill>
      <a:schemeClr val="bg1"/>
    </a:solidFill>
    <a:ln>
      <a:solidFill>
        <a:schemeClr val="bg1"/>
      </a:solidFill>
    </a:ln>
  </c:spPr>
  <c:txPr>
    <a:bodyPr/>
    <a:lstStyle/>
    <a:p>
      <a:pPr>
        <a:defRPr sz="1800"/>
      </a:pPr>
      <a:endParaRPr lang="lt-LT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s vietos rezervavimo ženklas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276600" cy="5349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idx="1"/>
          </p:nvPr>
        </p:nvSpPr>
        <p:spPr>
          <a:xfrm>
            <a:off x="4281488" y="0"/>
            <a:ext cx="3276600" cy="5349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B65226-D46F-4453-A666-92EEF6D919FA}" type="datetimeFigureOut">
              <a:rPr lang="lt-LT" smtClean="0"/>
              <a:t>2018.12.17</a:t>
            </a:fld>
            <a:endParaRPr lang="lt-LT"/>
          </a:p>
        </p:txBody>
      </p:sp>
      <p:sp>
        <p:nvSpPr>
          <p:cNvPr id="4" name="Skaidrės vaizdo vietos rezervavimo ženklas 3"/>
          <p:cNvSpPr>
            <a:spLocks noGrp="1" noRot="1" noChangeAspect="1"/>
          </p:cNvSpPr>
          <p:nvPr>
            <p:ph type="sldImg" idx="2"/>
          </p:nvPr>
        </p:nvSpPr>
        <p:spPr>
          <a:xfrm>
            <a:off x="215900" y="801688"/>
            <a:ext cx="7127875" cy="40100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t-LT"/>
          </a:p>
        </p:txBody>
      </p:sp>
      <p:sp>
        <p:nvSpPr>
          <p:cNvPr id="5" name="Pastabų vietos rezervavimo ženklas 4"/>
          <p:cNvSpPr>
            <a:spLocks noGrp="1"/>
          </p:cNvSpPr>
          <p:nvPr>
            <p:ph type="body" sz="quarter" idx="3"/>
          </p:nvPr>
        </p:nvSpPr>
        <p:spPr>
          <a:xfrm>
            <a:off x="755650" y="5078413"/>
            <a:ext cx="6048375" cy="48117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4"/>
          </p:nvPr>
        </p:nvSpPr>
        <p:spPr>
          <a:xfrm>
            <a:off x="0" y="10155238"/>
            <a:ext cx="3276600" cy="5349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5"/>
          </p:nvPr>
        </p:nvSpPr>
        <p:spPr>
          <a:xfrm>
            <a:off x="4281488" y="10155238"/>
            <a:ext cx="3276600" cy="5349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A22EB6-C464-4A6C-B7B2-77453EEA8C41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9399116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lt-LT" sz="4400" b="0" strike="noStrike" spc="-1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lt-LT" sz="3200" b="0" strike="noStrike" spc="-1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lt-L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lt-LT" sz="4400" b="0" strike="noStrike" spc="-1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lt-LT" sz="3200" b="0" strike="noStrike" spc="-1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lt-LT" sz="3200" b="0" strike="noStrike" spc="-1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lt-LT" sz="3200" b="0" strike="noStrike" spc="-1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lt-L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lt-LT" sz="4400" b="0" strike="noStrike" spc="-1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lt-LT" sz="3200" b="0" strike="noStrike" spc="-1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lt-LT" sz="3200" b="0" strike="noStrike" spc="-1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lt-LT" sz="3200" b="0" strike="noStrike" spc="-1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lt-LT" sz="3200" b="0" strike="noStrike" spc="-1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 type="body"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lt-LT" sz="3200" b="0" strike="noStrike" spc="-1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 type="body"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lt-L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lt-LT" sz="4400" b="0" strike="noStrike" spc="-1">
              <a:latin typeface="Arial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lt-L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lt-LT" sz="4400" b="0" strike="noStrike" spc="-1"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lt-L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lt-LT" sz="4400" b="0" strike="noStrike" spc="-1"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lt-LT" sz="3200" b="0" strike="noStrike" spc="-1">
              <a:latin typeface="Arial"/>
            </a:endParaRPr>
          </a:p>
        </p:txBody>
      </p:sp>
      <p:sp>
        <p:nvSpPr>
          <p:cNvPr id="46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lt-L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lt-LT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lt-L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lt-LT" sz="4400" b="0" strike="noStrike" spc="-1">
              <a:latin typeface="Arial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lt-LT" sz="3200" b="0" strike="noStrike" spc="-1">
              <a:latin typeface="Arial"/>
            </a:endParaRPr>
          </a:p>
        </p:txBody>
      </p:sp>
      <p:sp>
        <p:nvSpPr>
          <p:cNvPr id="51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lt-LT" sz="3200" b="0" strike="noStrike" spc="-1">
              <a:latin typeface="Arial"/>
            </a:endParaRPr>
          </a:p>
        </p:txBody>
      </p:sp>
      <p:sp>
        <p:nvSpPr>
          <p:cNvPr id="52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lt-L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lt-LT" sz="4400" b="0" strike="noStrike" spc="-1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lt-L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lt-LT" sz="4400" b="0" strike="noStrike" spc="-1">
              <a:latin typeface="Aria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lt-LT" sz="3200" b="0" strike="noStrike" spc="-1">
              <a:latin typeface="Arial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lt-LT" sz="3200" b="0" strike="noStrike" spc="-1">
              <a:latin typeface="Arial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lt-L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lt-LT" sz="4400" b="0" strike="noStrike" spc="-1"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lt-LT" sz="3200" b="0" strike="noStrike" spc="-1">
              <a:latin typeface="Arial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lt-LT" sz="3200" b="0" strike="noStrike" spc="-1">
              <a:latin typeface="Arial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lt-L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lt-LT" sz="4400" b="0" strike="noStrike" spc="-1"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lt-LT" sz="3200" b="0" strike="noStrike" spc="-1">
              <a:latin typeface="Arial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lt-L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lt-LT" sz="4400" b="0" strike="noStrike" spc="-1">
              <a:latin typeface="Arial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lt-LT" sz="3200" b="0" strike="noStrike" spc="-1">
              <a:latin typeface="Arial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lt-LT" sz="3200" b="0" strike="noStrike" spc="-1">
              <a:latin typeface="Arial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lt-LT" sz="3200" b="0" strike="noStrike" spc="-1">
              <a:latin typeface="Arial"/>
            </a:endParaRPr>
          </a:p>
        </p:txBody>
      </p:sp>
      <p:sp>
        <p:nvSpPr>
          <p:cNvPr id="68" name="PlaceHolder 5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lt-L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lt-LT" sz="4400" b="0" strike="noStrike" spc="-1">
              <a:latin typeface="Arial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lt-LT" sz="3200" b="0" strike="noStrike" spc="-1">
              <a:latin typeface="Arial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lt-LT" sz="3200" b="0" strike="noStrike" spc="-1">
              <a:latin typeface="Arial"/>
            </a:endParaRPr>
          </a:p>
        </p:txBody>
      </p:sp>
      <p:sp>
        <p:nvSpPr>
          <p:cNvPr id="72" name="PlaceHolder 4"/>
          <p:cNvSpPr>
            <a:spLocks noGrp="1"/>
          </p:cNvSpPr>
          <p:nvPr>
            <p:ph type="body"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lt-LT" sz="3200" b="0" strike="noStrike" spc="-1">
              <a:latin typeface="Arial"/>
            </a:endParaRPr>
          </a:p>
        </p:txBody>
      </p:sp>
      <p:sp>
        <p:nvSpPr>
          <p:cNvPr id="73" name="PlaceHolder 5"/>
          <p:cNvSpPr>
            <a:spLocks noGrp="1"/>
          </p:cNvSpPr>
          <p:nvPr>
            <p:ph type="body"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lt-LT" sz="3200" b="0" strike="noStrike" spc="-1">
              <a:latin typeface="Arial"/>
            </a:endParaRPr>
          </a:p>
        </p:txBody>
      </p:sp>
      <p:sp>
        <p:nvSpPr>
          <p:cNvPr id="74" name="PlaceHolder 6"/>
          <p:cNvSpPr>
            <a:spLocks noGrp="1"/>
          </p:cNvSpPr>
          <p:nvPr>
            <p:ph type="body"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lt-LT" sz="3200" b="0" strike="noStrike" spc="-1">
              <a:latin typeface="Arial"/>
            </a:endParaRPr>
          </a:p>
        </p:txBody>
      </p:sp>
      <p:sp>
        <p:nvSpPr>
          <p:cNvPr id="75" name="PlaceHolder 7"/>
          <p:cNvSpPr>
            <a:spLocks noGrp="1"/>
          </p:cNvSpPr>
          <p:nvPr>
            <p:ph type="body"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lt-L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lt-LT" sz="4400" b="0" strike="noStrike" spc="-1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lt-L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lt-LT" sz="4400" b="0" strike="noStrike" spc="-1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lt-LT" sz="3200" b="0" strike="noStrike" spc="-1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lt-L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lt-LT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lt-L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lt-LT" sz="4400" b="0" strike="noStrike" spc="-1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lt-LT" sz="3200" b="0" strike="noStrike" spc="-1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lt-LT" sz="3200" b="0" strike="noStrike" spc="-1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lt-L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lt-LT" sz="4400" b="0" strike="noStrike" spc="-1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lt-LT" sz="3200" b="0" strike="noStrike" spc="-1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lt-LT" sz="3200" b="0" strike="noStrike" spc="-1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lt-L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lt-LT" sz="4400" b="0" strike="noStrike" spc="-1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lt-LT" sz="3200" b="0" strike="noStrike" spc="-1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lt-LT" sz="3200" b="0" strike="noStrike" spc="-1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lt-L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lt-LT" sz="4400" b="0" strike="noStrike" spc="-1">
                <a:latin typeface="Arial"/>
              </a:rPr>
              <a:t>Pavadinimas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lt-LT" sz="3200" b="0" strike="noStrike" spc="-1">
                <a:latin typeface="Arial"/>
              </a:rPr>
              <a:t>Pirmas struktūros lygis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lt-LT" sz="2800" b="0" strike="noStrike" spc="-1">
                <a:latin typeface="Arial"/>
              </a:rPr>
              <a:t>Antras struktūros lygis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lt-LT" sz="2400" b="0" strike="noStrike" spc="-1">
                <a:latin typeface="Arial"/>
              </a:rPr>
              <a:t>Trečias struktūros lygis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lt-LT" sz="2000" b="0" strike="noStrike" spc="-1">
                <a:latin typeface="Arial"/>
              </a:rPr>
              <a:t>Ketvirtas struktūros lygis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lt-LT" sz="2000" b="0" strike="noStrike" spc="-1">
                <a:latin typeface="Arial"/>
              </a:rPr>
              <a:t>Penktas struktūros lygis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lt-LT" sz="2000" b="0" strike="noStrike" spc="-1">
                <a:latin typeface="Arial"/>
              </a:rPr>
              <a:t>Šeštas struktūros lygis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lt-LT" sz="2000" b="0" strike="noStrike" spc="-1">
                <a:latin typeface="Arial"/>
              </a:rPr>
              <a:t>Septintas struktūros lygis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lt-LT" sz="4400" b="0" strike="noStrike" spc="-1">
                <a:latin typeface="Arial"/>
              </a:rPr>
              <a:t>Pavadinimas</a:t>
            </a: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lt-LT" sz="3200" b="0" strike="noStrike" spc="-1">
                <a:latin typeface="Arial"/>
              </a:rPr>
              <a:t>Pirmas struktūros lygis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lt-LT" sz="2800" b="0" strike="noStrike" spc="-1">
                <a:latin typeface="Arial"/>
              </a:rPr>
              <a:t>Antras struktūros lygis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lt-LT" sz="2400" b="0" strike="noStrike" spc="-1">
                <a:latin typeface="Arial"/>
              </a:rPr>
              <a:t>Trečias struktūros lygis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lt-LT" sz="2000" b="0" strike="noStrike" spc="-1">
                <a:latin typeface="Arial"/>
              </a:rPr>
              <a:t>Ketvirtas struktūros lygis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lt-LT" sz="2000" b="0" strike="noStrike" spc="-1">
                <a:latin typeface="Arial"/>
              </a:rPr>
              <a:t>Penktas struktūros lygis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lt-LT" sz="2000" b="0" strike="noStrike" spc="-1">
                <a:latin typeface="Arial"/>
              </a:rPr>
              <a:t>Šeštas struktūros lygis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lt-LT" sz="2000" b="0" strike="noStrike" spc="-1">
                <a:latin typeface="Arial"/>
              </a:rPr>
              <a:t>Septintas struktūros lygis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CustomShape 1"/>
          <p:cNvSpPr/>
          <p:nvPr/>
        </p:nvSpPr>
        <p:spPr>
          <a:xfrm>
            <a:off x="215640" y="-837360"/>
            <a:ext cx="9648360" cy="3288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  <a:spcAft>
                <a:spcPts val="1060"/>
              </a:spcAft>
            </a:pPr>
            <a:r>
              <a:rPr lang="lt-LT" sz="2800" spc="-1" dirty="0" smtClean="0">
                <a:solidFill>
                  <a:srgbClr val="000000"/>
                </a:solidFill>
                <a:latin typeface="Times New Roman"/>
              </a:rPr>
              <a:t>SKUODO VAIKŲ LOPŠELIS-DARŽELIS</a:t>
            </a:r>
            <a:endParaRPr lang="lt-LT" sz="2800" b="0" strike="noStrike" spc="-1" dirty="0">
              <a:latin typeface="Arial"/>
            </a:endParaRPr>
          </a:p>
        </p:txBody>
      </p:sp>
      <p:sp>
        <p:nvSpPr>
          <p:cNvPr id="115" name="CustomShape 2"/>
          <p:cNvSpPr/>
          <p:nvPr/>
        </p:nvSpPr>
        <p:spPr>
          <a:xfrm>
            <a:off x="1512000" y="1899000"/>
            <a:ext cx="7344000" cy="2284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lt-LT" sz="3600" spc="-1" dirty="0" smtClean="0">
                <a:solidFill>
                  <a:srgbClr val="000000"/>
                </a:solidFill>
                <a:latin typeface="Times New Roman"/>
              </a:rPr>
              <a:t>NAUJAI PRADĖJUSIŲ DIRBTI MOKYTOJŲ TYRIMO PRISTATYMAS</a:t>
            </a:r>
            <a:endParaRPr lang="lt-LT" sz="3600" b="0" strike="noStrike" spc="-1" dirty="0">
              <a:latin typeface="Arial"/>
            </a:endParaRPr>
          </a:p>
        </p:txBody>
      </p:sp>
      <p:sp>
        <p:nvSpPr>
          <p:cNvPr id="116" name="CustomShape 3"/>
          <p:cNvSpPr/>
          <p:nvPr/>
        </p:nvSpPr>
        <p:spPr>
          <a:xfrm>
            <a:off x="3600000" y="4955400"/>
            <a:ext cx="2591640" cy="638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lt-LT" spc="-1" dirty="0" smtClean="0">
                <a:solidFill>
                  <a:srgbClr val="000000"/>
                </a:solidFill>
                <a:latin typeface="Times New Roman"/>
              </a:rPr>
              <a:t>SKUODAS</a:t>
            </a:r>
            <a:endParaRPr lang="lt-LT" sz="18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lt-LT" sz="1800" b="0" strike="noStrike" spc="-1" dirty="0" smtClean="0">
                <a:solidFill>
                  <a:srgbClr val="000000"/>
                </a:solidFill>
                <a:latin typeface="Times New Roman"/>
                <a:ea typeface="DejaVu Sans"/>
              </a:rPr>
              <a:t>2018-12-17</a:t>
            </a:r>
            <a:endParaRPr lang="lt-LT" sz="1800" b="0" strike="noStrike" spc="-1" dirty="0">
              <a:latin typeface="Arial"/>
            </a:endParaRPr>
          </a:p>
        </p:txBody>
      </p:sp>
      <p:sp>
        <p:nvSpPr>
          <p:cNvPr id="117" name="CustomShape 4"/>
          <p:cNvSpPr/>
          <p:nvPr/>
        </p:nvSpPr>
        <p:spPr>
          <a:xfrm>
            <a:off x="9288000" y="5427000"/>
            <a:ext cx="647280" cy="215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 algn="r">
              <a:lnSpc>
                <a:spcPct val="100000"/>
              </a:lnSpc>
            </a:pPr>
            <a:fld id="{2C2E52B7-2BC7-4D6D-A66F-47701C22DF63}" type="slidenum">
              <a:rPr lang="lt-LT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1</a:t>
            </a:fld>
            <a:endParaRPr lang="lt-LT" sz="1400" b="0" strike="noStrike" spc="-1">
              <a:latin typeface="Arial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CustomShape 1"/>
          <p:cNvSpPr/>
          <p:nvPr/>
        </p:nvSpPr>
        <p:spPr>
          <a:xfrm>
            <a:off x="1" y="0"/>
            <a:ext cx="10080624" cy="65392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lt-LT" sz="3200" b="0" strike="noStrike" spc="-1" dirty="0" smtClean="0">
                <a:solidFill>
                  <a:srgbClr val="000000"/>
                </a:solidFill>
                <a:latin typeface="Times New Roman"/>
                <a:ea typeface="DejaVu Sans"/>
              </a:rPr>
              <a:t>6. Sėkmingos adaptacijos rezultatas</a:t>
            </a:r>
            <a:endParaRPr lang="lt-LT" sz="3200" b="0" strike="noStrike" spc="-1" dirty="0">
              <a:latin typeface="Arial"/>
            </a:endParaRPr>
          </a:p>
        </p:txBody>
      </p:sp>
      <p:sp>
        <p:nvSpPr>
          <p:cNvPr id="154" name="CustomShape 2"/>
          <p:cNvSpPr/>
          <p:nvPr/>
        </p:nvSpPr>
        <p:spPr>
          <a:xfrm>
            <a:off x="273960" y="1971000"/>
            <a:ext cx="9446760" cy="669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 algn="ctr">
              <a:lnSpc>
                <a:spcPct val="100000"/>
              </a:lnSpc>
            </a:pPr>
            <a:endParaRPr lang="lt-LT" sz="1400" b="0" strike="noStrike" spc="-1" dirty="0">
              <a:latin typeface="Arial"/>
            </a:endParaRPr>
          </a:p>
        </p:txBody>
      </p:sp>
      <p:sp>
        <p:nvSpPr>
          <p:cNvPr id="155" name="CustomShape 3"/>
          <p:cNvSpPr/>
          <p:nvPr/>
        </p:nvSpPr>
        <p:spPr>
          <a:xfrm>
            <a:off x="7227360" y="5165280"/>
            <a:ext cx="2347560" cy="390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 algn="r">
              <a:lnSpc>
                <a:spcPct val="100000"/>
              </a:lnSpc>
            </a:pPr>
            <a:fld id="{802F5CC2-1C04-454B-A4A6-2CF90A242A30}" type="slidenum">
              <a:rPr lang="lt-LT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10</a:t>
            </a:fld>
            <a:endParaRPr lang="lt-LT" sz="1400" b="0" strike="noStrike" spc="-1">
              <a:latin typeface="Arial"/>
            </a:endParaRPr>
          </a:p>
        </p:txBody>
      </p:sp>
      <p:sp>
        <p:nvSpPr>
          <p:cNvPr id="156" name="CustomShape 4"/>
          <p:cNvSpPr/>
          <p:nvPr/>
        </p:nvSpPr>
        <p:spPr>
          <a:xfrm>
            <a:off x="155520" y="-144360"/>
            <a:ext cx="304200" cy="304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57" name="CustomShape 5"/>
          <p:cNvSpPr/>
          <p:nvPr/>
        </p:nvSpPr>
        <p:spPr>
          <a:xfrm>
            <a:off x="307800" y="7920"/>
            <a:ext cx="304200" cy="304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58" name="CustomShape 6"/>
          <p:cNvSpPr/>
          <p:nvPr/>
        </p:nvSpPr>
        <p:spPr>
          <a:xfrm>
            <a:off x="460440" y="160200"/>
            <a:ext cx="304200" cy="304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59" name="CustomShape 7"/>
          <p:cNvSpPr/>
          <p:nvPr/>
        </p:nvSpPr>
        <p:spPr>
          <a:xfrm>
            <a:off x="612720" y="312840"/>
            <a:ext cx="304200" cy="304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graphicFrame>
        <p:nvGraphicFramePr>
          <p:cNvPr id="2" name="Diagrama 1"/>
          <p:cNvGraphicFramePr/>
          <p:nvPr>
            <p:extLst>
              <p:ext uri="{D42A27DB-BD31-4B8C-83A1-F6EECF244321}">
                <p14:modId xmlns:p14="http://schemas.microsoft.com/office/powerpoint/2010/main" val="529404177"/>
              </p:ext>
            </p:extLst>
          </p:nvPr>
        </p:nvGraphicFramePr>
        <p:xfrm>
          <a:off x="0" y="617040"/>
          <a:ext cx="10080625" cy="50535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3" name="Antrinis pavadinimas 2"/>
          <p:cNvSpPr>
            <a:spLocks noGrp="1"/>
          </p:cNvSpPr>
          <p:nvPr>
            <p:ph type="subTitle"/>
          </p:nvPr>
        </p:nvSpPr>
        <p:spPr>
          <a:xfrm>
            <a:off x="575816" y="2187203"/>
            <a:ext cx="9072000" cy="946440"/>
          </a:xfrm>
        </p:spPr>
        <p:txBody>
          <a:bodyPr>
            <a:normAutofit/>
          </a:bodyPr>
          <a:lstStyle/>
          <a:p>
            <a:pPr algn="ctr"/>
            <a:r>
              <a:rPr lang="lt-LT" sz="4800" dirty="0" smtClean="0">
                <a:latin typeface="Times New Roman" pitchFamily="18" charset="0"/>
                <a:cs typeface="Times New Roman" pitchFamily="18" charset="0"/>
              </a:rPr>
              <a:t>Ačiū už dėmesį</a:t>
            </a:r>
            <a:endParaRPr lang="lt-LT" sz="4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3020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CustomShape 1"/>
          <p:cNvSpPr/>
          <p:nvPr/>
        </p:nvSpPr>
        <p:spPr>
          <a:xfrm>
            <a:off x="7227360" y="5165280"/>
            <a:ext cx="2347560" cy="390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 algn="r">
              <a:lnSpc>
                <a:spcPct val="100000"/>
              </a:lnSpc>
            </a:pPr>
            <a:fld id="{9FABA848-5E6D-4C1A-B556-CD1248FB6EFF}" type="slidenum">
              <a:rPr lang="lt-LT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2</a:t>
            </a:fld>
            <a:endParaRPr lang="lt-LT" sz="1400" b="0" strike="noStrike" spc="-1">
              <a:latin typeface="Arial"/>
            </a:endParaRPr>
          </a:p>
        </p:txBody>
      </p:sp>
      <p:sp>
        <p:nvSpPr>
          <p:cNvPr id="135" name="CustomShape 2"/>
          <p:cNvSpPr/>
          <p:nvPr/>
        </p:nvSpPr>
        <p:spPr>
          <a:xfrm>
            <a:off x="504000" y="225720"/>
            <a:ext cx="9070920" cy="946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lt-LT" sz="4000" b="0" strike="noStrike" spc="-1" dirty="0" smtClean="0">
                <a:solidFill>
                  <a:srgbClr val="000000"/>
                </a:solidFill>
                <a:latin typeface="Times New Roman"/>
              </a:rPr>
              <a:t>TIKSLAS</a:t>
            </a:r>
            <a:endParaRPr lang="lt-LT" sz="4000" b="0" strike="noStrike" spc="-1" dirty="0">
              <a:latin typeface="Arial"/>
            </a:endParaRPr>
          </a:p>
        </p:txBody>
      </p:sp>
      <p:sp>
        <p:nvSpPr>
          <p:cNvPr id="136" name="CustomShape 3"/>
          <p:cNvSpPr/>
          <p:nvPr/>
        </p:nvSpPr>
        <p:spPr>
          <a:xfrm>
            <a:off x="432000" y="1703880"/>
            <a:ext cx="9287280" cy="2543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 marL="432000" indent="-323280" algn="just">
              <a:lnSpc>
                <a:spcPct val="100000"/>
              </a:lnSpc>
              <a:spcBef>
                <a:spcPts val="1060"/>
              </a:spcBef>
            </a:pPr>
            <a:r>
              <a:rPr lang="lt-LT" sz="3200" b="0" strike="noStrike" spc="-1" dirty="0">
                <a:solidFill>
                  <a:srgbClr val="000000"/>
                </a:solidFill>
                <a:latin typeface="Times New Roman"/>
              </a:rPr>
              <a:t> </a:t>
            </a:r>
            <a:endParaRPr lang="lt-LT" sz="3200" b="0" strike="noStrike" spc="-1" dirty="0">
              <a:latin typeface="Arial"/>
            </a:endParaRPr>
          </a:p>
        </p:txBody>
      </p:sp>
      <p:sp>
        <p:nvSpPr>
          <p:cNvPr id="2" name="Stačiakampis 1"/>
          <p:cNvSpPr/>
          <p:nvPr/>
        </p:nvSpPr>
        <p:spPr>
          <a:xfrm>
            <a:off x="647148" y="1703880"/>
            <a:ext cx="885698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lt-LT" sz="2400" dirty="0">
                <a:latin typeface="Times New Roman" pitchFamily="18" charset="0"/>
                <a:cs typeface="Times New Roman" pitchFamily="18" charset="0"/>
              </a:rPr>
              <a:t>Anketa buvo siekiama </a:t>
            </a:r>
            <a:r>
              <a:rPr lang="lt-LT" sz="2400" dirty="0" smtClean="0">
                <a:latin typeface="Times New Roman" pitchFamily="18" charset="0"/>
                <a:cs typeface="Times New Roman" pitchFamily="18" charset="0"/>
              </a:rPr>
              <a:t>išsiaiškinti naujai pradėjusių dirbti mokytojų (auklėtojų) požiūrį į adaptaciją, jos  uždavinius ir problemų sprendimo būdus.</a:t>
            </a:r>
            <a:endParaRPr lang="lt-LT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lt-LT" dirty="0" smtClean="0"/>
          </a:p>
          <a:p>
            <a:pPr algn="just"/>
            <a:endParaRPr lang="lt-LT" dirty="0"/>
          </a:p>
          <a:p>
            <a:pPr algn="just"/>
            <a:endParaRPr lang="lt-LT" dirty="0" smtClean="0"/>
          </a:p>
          <a:p>
            <a:pPr algn="just"/>
            <a:endParaRPr lang="lt-LT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2490" y="2691259"/>
            <a:ext cx="2146300" cy="2146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CustomShape 1"/>
          <p:cNvSpPr/>
          <p:nvPr/>
        </p:nvSpPr>
        <p:spPr>
          <a:xfrm>
            <a:off x="7227360" y="5165280"/>
            <a:ext cx="2347560" cy="390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 algn="r">
              <a:lnSpc>
                <a:spcPct val="100000"/>
              </a:lnSpc>
            </a:pPr>
            <a:fld id="{61940838-B9CC-4BC0-A3DC-3EDB3A6BE3FD}" type="slidenum">
              <a:rPr lang="lt-LT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3</a:t>
            </a:fld>
            <a:endParaRPr lang="lt-LT" sz="1400" b="0" strike="noStrike" spc="-1">
              <a:latin typeface="Arial"/>
            </a:endParaRPr>
          </a:p>
        </p:txBody>
      </p:sp>
      <p:sp>
        <p:nvSpPr>
          <p:cNvPr id="138" name="CustomShape 2"/>
          <p:cNvSpPr/>
          <p:nvPr/>
        </p:nvSpPr>
        <p:spPr>
          <a:xfrm>
            <a:off x="-1" y="0"/>
            <a:ext cx="10080625" cy="1158509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lt-LT" sz="3200" b="0" strike="noStrike" spc="-1" dirty="0" smtClean="0">
                <a:solidFill>
                  <a:srgbClr val="000000"/>
                </a:solidFill>
                <a:latin typeface="Times New Roman"/>
              </a:rPr>
              <a:t>1. Pagrindinis naujo darbuotojo adaptavimo tikslas organizacijoje</a:t>
            </a:r>
            <a:endParaRPr lang="lt-LT" sz="3200" b="0" strike="noStrike" spc="-1" dirty="0">
              <a:latin typeface="Arial"/>
            </a:endParaRPr>
          </a:p>
        </p:txBody>
      </p:sp>
      <p:sp>
        <p:nvSpPr>
          <p:cNvPr id="139" name="CustomShape 3"/>
          <p:cNvSpPr/>
          <p:nvPr/>
        </p:nvSpPr>
        <p:spPr>
          <a:xfrm>
            <a:off x="359792" y="1321348"/>
            <a:ext cx="9215128" cy="434920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228600" algn="just">
              <a:lnSpc>
                <a:spcPct val="100000"/>
              </a:lnSpc>
            </a:pPr>
            <a:endParaRPr lang="lt-LT" sz="3200" strike="noStrike" spc="-1" dirty="0">
              <a:latin typeface="Arial"/>
            </a:endParaRPr>
          </a:p>
        </p:txBody>
      </p:sp>
      <p:graphicFrame>
        <p:nvGraphicFramePr>
          <p:cNvPr id="2" name="Diagrama 1"/>
          <p:cNvGraphicFramePr/>
          <p:nvPr>
            <p:extLst>
              <p:ext uri="{D42A27DB-BD31-4B8C-83A1-F6EECF244321}">
                <p14:modId xmlns:p14="http://schemas.microsoft.com/office/powerpoint/2010/main" val="3487740939"/>
              </p:ext>
            </p:extLst>
          </p:nvPr>
        </p:nvGraphicFramePr>
        <p:xfrm>
          <a:off x="-1" y="1147189"/>
          <a:ext cx="10080626" cy="45233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CustomShape 1"/>
          <p:cNvSpPr/>
          <p:nvPr/>
        </p:nvSpPr>
        <p:spPr>
          <a:xfrm>
            <a:off x="7227360" y="5165280"/>
            <a:ext cx="2347560" cy="390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 algn="r">
              <a:lnSpc>
                <a:spcPct val="100000"/>
              </a:lnSpc>
            </a:pPr>
            <a:fld id="{B1241482-9F7E-45E2-9E2B-AFB78A9A8F3C}" type="slidenum">
              <a:rPr lang="lt-LT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4</a:t>
            </a:fld>
            <a:endParaRPr lang="lt-LT" sz="1400" b="0" strike="noStrike" spc="-1">
              <a:latin typeface="Arial"/>
            </a:endParaRPr>
          </a:p>
        </p:txBody>
      </p:sp>
      <p:sp>
        <p:nvSpPr>
          <p:cNvPr id="141" name="CustomShape 2"/>
          <p:cNvSpPr/>
          <p:nvPr/>
        </p:nvSpPr>
        <p:spPr>
          <a:xfrm>
            <a:off x="0" y="0"/>
            <a:ext cx="9864848" cy="96306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endParaRPr lang="lt-LT" sz="3200" spc="-1" dirty="0" smtClean="0">
              <a:solidFill>
                <a:srgbClr val="000000"/>
              </a:solidFill>
              <a:latin typeface="Times New Roman"/>
            </a:endParaRPr>
          </a:p>
          <a:p>
            <a:pPr algn="ctr">
              <a:lnSpc>
                <a:spcPct val="100000"/>
              </a:lnSpc>
            </a:pPr>
            <a:r>
              <a:rPr lang="lt-LT" sz="3200" spc="-1" dirty="0" smtClean="0">
                <a:solidFill>
                  <a:srgbClr val="000000"/>
                </a:solidFill>
                <a:latin typeface="Times New Roman"/>
              </a:rPr>
              <a:t>2. Pagrindiniai adaptacijos uždaviniai</a:t>
            </a:r>
          </a:p>
          <a:p>
            <a:pPr algn="ctr">
              <a:lnSpc>
                <a:spcPct val="100000"/>
              </a:lnSpc>
            </a:pPr>
            <a:endParaRPr lang="lt-LT" sz="3200" b="0" strike="noStrike" spc="-1" dirty="0">
              <a:latin typeface="Arial"/>
            </a:endParaRPr>
          </a:p>
        </p:txBody>
      </p:sp>
      <p:sp>
        <p:nvSpPr>
          <p:cNvPr id="142" name="CustomShape 3"/>
          <p:cNvSpPr/>
          <p:nvPr/>
        </p:nvSpPr>
        <p:spPr>
          <a:xfrm>
            <a:off x="215640" y="1251000"/>
            <a:ext cx="9504360" cy="3014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179640" algn="just">
              <a:lnSpc>
                <a:spcPct val="100000"/>
              </a:lnSpc>
            </a:pPr>
            <a:endParaRPr lang="lt-LT" sz="3200" b="0" strike="noStrike" spc="-1" dirty="0">
              <a:latin typeface="Arial"/>
            </a:endParaRPr>
          </a:p>
        </p:txBody>
      </p:sp>
      <p:graphicFrame>
        <p:nvGraphicFramePr>
          <p:cNvPr id="2" name="Diagrama 1"/>
          <p:cNvGraphicFramePr/>
          <p:nvPr>
            <p:extLst>
              <p:ext uri="{D42A27DB-BD31-4B8C-83A1-F6EECF244321}">
                <p14:modId xmlns:p14="http://schemas.microsoft.com/office/powerpoint/2010/main" val="870923772"/>
              </p:ext>
            </p:extLst>
          </p:nvPr>
        </p:nvGraphicFramePr>
        <p:xfrm>
          <a:off x="0" y="747043"/>
          <a:ext cx="10080625" cy="49235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CustomShape 1"/>
          <p:cNvSpPr/>
          <p:nvPr/>
        </p:nvSpPr>
        <p:spPr>
          <a:xfrm>
            <a:off x="7227360" y="5165280"/>
            <a:ext cx="2347560" cy="390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 algn="r">
              <a:lnSpc>
                <a:spcPct val="100000"/>
              </a:lnSpc>
            </a:pPr>
            <a:fld id="{D73210E9-1064-40F8-BD7B-8AA688DD3E25}" type="slidenum">
              <a:rPr lang="lt-LT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5</a:t>
            </a:fld>
            <a:endParaRPr lang="lt-LT" sz="1400" b="0" strike="noStrike" spc="-1">
              <a:latin typeface="Arial"/>
            </a:endParaRPr>
          </a:p>
        </p:txBody>
      </p:sp>
      <p:sp>
        <p:nvSpPr>
          <p:cNvPr id="144" name="CustomShape 2"/>
          <p:cNvSpPr/>
          <p:nvPr/>
        </p:nvSpPr>
        <p:spPr>
          <a:xfrm>
            <a:off x="30239" y="0"/>
            <a:ext cx="10050385" cy="81905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lt-LT" sz="2800" b="0" strike="noStrike" spc="-1" dirty="0" smtClean="0">
                <a:latin typeface="Times New Roman" pitchFamily="18" charset="0"/>
                <a:cs typeface="Times New Roman" pitchFamily="18" charset="0"/>
              </a:rPr>
              <a:t>3. Svarbiausias etapas darbuotojui </a:t>
            </a:r>
            <a:r>
              <a:rPr lang="lt-LT" sz="2800" b="0" strike="noStrike" spc="-1" dirty="0" smtClean="0">
                <a:latin typeface="Times New Roman" pitchFamily="18" charset="0"/>
                <a:cs typeface="Times New Roman" pitchFamily="18" charset="0"/>
              </a:rPr>
              <a:t>adaptuojantis organizacijoje</a:t>
            </a:r>
            <a:endParaRPr lang="lt-LT" sz="2800" b="0" strike="noStrike" spc="-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5" name="CustomShape 3"/>
          <p:cNvSpPr/>
          <p:nvPr/>
        </p:nvSpPr>
        <p:spPr>
          <a:xfrm>
            <a:off x="30240" y="1107000"/>
            <a:ext cx="9833760" cy="3747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just">
              <a:lnSpc>
                <a:spcPct val="120000"/>
              </a:lnSpc>
            </a:pPr>
            <a:r>
              <a:rPr lang="lt-LT" sz="1000" b="0" strike="noStrike" spc="-1" dirty="0">
                <a:solidFill>
                  <a:srgbClr val="000000"/>
                </a:solidFill>
                <a:latin typeface="Times New Roman"/>
                <a:ea typeface="WenQuanYi Micro Hei"/>
              </a:rPr>
              <a:t>	</a:t>
            </a:r>
            <a:endParaRPr lang="lt-LT" sz="2000" b="0" strike="noStrike" spc="-1" dirty="0">
              <a:latin typeface="Arial"/>
            </a:endParaRPr>
          </a:p>
        </p:txBody>
      </p:sp>
      <p:graphicFrame>
        <p:nvGraphicFramePr>
          <p:cNvPr id="2" name="Diagrama 1"/>
          <p:cNvGraphicFramePr/>
          <p:nvPr>
            <p:extLst>
              <p:ext uri="{D42A27DB-BD31-4B8C-83A1-F6EECF244321}">
                <p14:modId xmlns:p14="http://schemas.microsoft.com/office/powerpoint/2010/main" val="2104752707"/>
              </p:ext>
            </p:extLst>
          </p:nvPr>
        </p:nvGraphicFramePr>
        <p:xfrm>
          <a:off x="0" y="595136"/>
          <a:ext cx="10080624" cy="50754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t-LT" sz="4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lt-LT" sz="4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lt-LT" sz="4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lt-LT" sz="4400" dirty="0">
                <a:latin typeface="Times New Roman" pitchFamily="18" charset="0"/>
                <a:cs typeface="Times New Roman" pitchFamily="18" charset="0"/>
              </a:rPr>
            </a:br>
            <a:r>
              <a:rPr lang="lt-LT" sz="4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lt-LT" sz="4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lt-LT" sz="4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lt-LT" sz="4400" dirty="0">
                <a:latin typeface="Times New Roman" pitchFamily="18" charset="0"/>
                <a:cs typeface="Times New Roman" pitchFamily="18" charset="0"/>
              </a:rPr>
            </a:br>
            <a:r>
              <a:rPr lang="lt-LT" sz="4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lt-LT" sz="4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lt-LT" sz="4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lt-LT" sz="4400" dirty="0">
                <a:latin typeface="Times New Roman" pitchFamily="18" charset="0"/>
                <a:cs typeface="Times New Roman" pitchFamily="18" charset="0"/>
              </a:rPr>
            </a:br>
            <a:r>
              <a:rPr lang="lt-LT" sz="4400" dirty="0" smtClean="0">
                <a:latin typeface="Times New Roman" pitchFamily="18" charset="0"/>
                <a:cs typeface="Times New Roman" pitchFamily="18" charset="0"/>
              </a:rPr>
              <a:t>4. Veiksniai, kurie palengvina adaptaciją</a:t>
            </a:r>
            <a:r>
              <a:rPr lang="lt-LT" dirty="0" smtClean="0"/>
              <a:t/>
            </a:r>
            <a:br>
              <a:rPr lang="lt-LT" dirty="0" smtClean="0"/>
            </a:br>
            <a:endParaRPr lang="lt-LT" dirty="0"/>
          </a:p>
        </p:txBody>
      </p:sp>
      <p:sp>
        <p:nvSpPr>
          <p:cNvPr id="3" name="Antrinis pavadinimas 2"/>
          <p:cNvSpPr>
            <a:spLocks noGrp="1"/>
          </p:cNvSpPr>
          <p:nvPr>
            <p:ph type="subTitle"/>
          </p:nvPr>
        </p:nvSpPr>
        <p:spPr/>
        <p:txBody>
          <a:bodyPr/>
          <a:lstStyle/>
          <a:p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550415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CustomShape 1"/>
          <p:cNvSpPr/>
          <p:nvPr/>
        </p:nvSpPr>
        <p:spPr>
          <a:xfrm>
            <a:off x="7227360" y="5165280"/>
            <a:ext cx="2347560" cy="390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 algn="r">
              <a:lnSpc>
                <a:spcPct val="100000"/>
              </a:lnSpc>
            </a:pPr>
            <a:fld id="{9F5CB57B-F52E-4AD2-9C24-086F0D39D764}" type="slidenum">
              <a:rPr lang="lt-LT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7</a:t>
            </a:fld>
            <a:endParaRPr lang="lt-LT" sz="1400" b="0" strike="noStrike" spc="-1">
              <a:latin typeface="Arial"/>
            </a:endParaRPr>
          </a:p>
        </p:txBody>
      </p:sp>
      <p:sp>
        <p:nvSpPr>
          <p:cNvPr id="147" name="CustomShape 2"/>
          <p:cNvSpPr/>
          <p:nvPr/>
        </p:nvSpPr>
        <p:spPr>
          <a:xfrm>
            <a:off x="-25841" y="0"/>
            <a:ext cx="10080625" cy="531019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lt-LT" sz="3200" spc="-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4. Veiksniai, kurie palengvina adaptaciją</a:t>
            </a:r>
            <a:endParaRPr lang="lt-LT" sz="3200" b="0" strike="noStrike" spc="-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8" name="CustomShape 3"/>
          <p:cNvSpPr/>
          <p:nvPr/>
        </p:nvSpPr>
        <p:spPr>
          <a:xfrm>
            <a:off x="575640" y="1323000"/>
            <a:ext cx="8678160" cy="3339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 marL="108720">
              <a:lnSpc>
                <a:spcPct val="100000"/>
              </a:lnSpc>
              <a:spcBef>
                <a:spcPts val="1060"/>
              </a:spcBef>
              <a:buClr>
                <a:srgbClr val="000000"/>
              </a:buClr>
              <a:buSzPct val="45000"/>
            </a:pPr>
            <a:endParaRPr lang="lt-LT" sz="3200" b="0" strike="noStrike" spc="-1" dirty="0">
              <a:latin typeface="Arial"/>
            </a:endParaRPr>
          </a:p>
        </p:txBody>
      </p:sp>
      <p:graphicFrame>
        <p:nvGraphicFramePr>
          <p:cNvPr id="2" name="Diagrama 1"/>
          <p:cNvGraphicFramePr/>
          <p:nvPr>
            <p:extLst>
              <p:ext uri="{D42A27DB-BD31-4B8C-83A1-F6EECF244321}">
                <p14:modId xmlns:p14="http://schemas.microsoft.com/office/powerpoint/2010/main" val="3867424674"/>
              </p:ext>
            </p:extLst>
          </p:nvPr>
        </p:nvGraphicFramePr>
        <p:xfrm>
          <a:off x="0" y="0"/>
          <a:ext cx="10106465" cy="5670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t-LT" sz="4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lt-LT" sz="4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lt-LT" sz="4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lt-LT" sz="4400" dirty="0">
                <a:latin typeface="Times New Roman" pitchFamily="18" charset="0"/>
                <a:cs typeface="Times New Roman" pitchFamily="18" charset="0"/>
              </a:rPr>
            </a:br>
            <a:r>
              <a:rPr lang="lt-LT" sz="4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lt-LT" sz="4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lt-LT" sz="4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lt-LT" sz="4400" dirty="0">
                <a:latin typeface="Times New Roman" pitchFamily="18" charset="0"/>
                <a:cs typeface="Times New Roman" pitchFamily="18" charset="0"/>
              </a:rPr>
            </a:br>
            <a:r>
              <a:rPr lang="lt-LT" sz="4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lt-LT" sz="4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fi-FI" sz="4400" dirty="0" smtClean="0">
                <a:latin typeface="Times New Roman" pitchFamily="18" charset="0"/>
                <a:cs typeface="Times New Roman" pitchFamily="18" charset="0"/>
              </a:rPr>
              <a:t>5. Veiksniai, kurie apsunkina adaptaciją</a:t>
            </a:r>
            <a:r>
              <a:rPr lang="fi-FI" dirty="0" smtClean="0"/>
              <a:t/>
            </a:r>
            <a:br>
              <a:rPr lang="fi-FI" dirty="0" smtClean="0"/>
            </a:br>
            <a:endParaRPr lang="lt-LT" dirty="0"/>
          </a:p>
        </p:txBody>
      </p:sp>
      <p:sp>
        <p:nvSpPr>
          <p:cNvPr id="3" name="Antrinis pavadinimas 2"/>
          <p:cNvSpPr>
            <a:spLocks noGrp="1"/>
          </p:cNvSpPr>
          <p:nvPr>
            <p:ph type="subTitle"/>
          </p:nvPr>
        </p:nvSpPr>
        <p:spPr/>
        <p:txBody>
          <a:bodyPr/>
          <a:lstStyle/>
          <a:p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123614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CustomShape 1"/>
          <p:cNvSpPr/>
          <p:nvPr/>
        </p:nvSpPr>
        <p:spPr>
          <a:xfrm>
            <a:off x="7227360" y="5165280"/>
            <a:ext cx="2347560" cy="390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 algn="r">
              <a:lnSpc>
                <a:spcPct val="100000"/>
              </a:lnSpc>
            </a:pPr>
            <a:fld id="{82B53DDC-D0AF-4CED-B02C-7B3883EF17EA}" type="slidenum">
              <a:rPr lang="lt-LT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9</a:t>
            </a:fld>
            <a:endParaRPr lang="lt-LT" sz="1400" b="0" strike="noStrike" spc="-1">
              <a:latin typeface="Arial"/>
            </a:endParaRPr>
          </a:p>
        </p:txBody>
      </p:sp>
      <p:sp>
        <p:nvSpPr>
          <p:cNvPr id="151" name="CustomShape 2"/>
          <p:cNvSpPr/>
          <p:nvPr/>
        </p:nvSpPr>
        <p:spPr>
          <a:xfrm>
            <a:off x="-1" y="0"/>
            <a:ext cx="10080625" cy="45719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endParaRPr lang="lt-LT" sz="3200" b="0" strike="noStrike" spc="-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2" name="CustomShape 3"/>
          <p:cNvSpPr/>
          <p:nvPr/>
        </p:nvSpPr>
        <p:spPr>
          <a:xfrm>
            <a:off x="700560" y="1380600"/>
            <a:ext cx="8678160" cy="3339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 marL="108720" algn="just">
              <a:lnSpc>
                <a:spcPct val="100000"/>
              </a:lnSpc>
              <a:spcBef>
                <a:spcPts val="1060"/>
              </a:spcBef>
              <a:buClr>
                <a:srgbClr val="000000"/>
              </a:buClr>
              <a:buSzPct val="45000"/>
            </a:pPr>
            <a:endParaRPr lang="lt-LT" sz="3200" b="0" strike="noStrike" spc="-1" dirty="0">
              <a:latin typeface="Arial"/>
            </a:endParaRPr>
          </a:p>
        </p:txBody>
      </p:sp>
      <p:graphicFrame>
        <p:nvGraphicFramePr>
          <p:cNvPr id="2" name="Diagrama 1"/>
          <p:cNvGraphicFramePr/>
          <p:nvPr>
            <p:extLst>
              <p:ext uri="{D42A27DB-BD31-4B8C-83A1-F6EECF244321}">
                <p14:modId xmlns:p14="http://schemas.microsoft.com/office/powerpoint/2010/main" val="3615996514"/>
              </p:ext>
            </p:extLst>
          </p:nvPr>
        </p:nvGraphicFramePr>
        <p:xfrm>
          <a:off x="0" y="0"/>
          <a:ext cx="10080624" cy="5670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1311</TotalTime>
  <Words>78</Words>
  <Application>Microsoft Office PowerPoint</Application>
  <PresentationFormat>Custom</PresentationFormat>
  <Paragraphs>27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Office Theme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     4. Veiksniai, kurie palengvina adaptaciją </vt:lpstr>
      <vt:lpstr>PowerPoint Presentation</vt:lpstr>
      <vt:lpstr>     5. Veiksniai, kurie apsunkina adaptaciją 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Focus</dc:title>
  <dc:creator>Admin</dc:creator>
  <cp:lastModifiedBy>ASUS</cp:lastModifiedBy>
  <cp:revision>127</cp:revision>
  <dcterms:created xsi:type="dcterms:W3CDTF">2018-09-12T08:12:59Z</dcterms:created>
  <dcterms:modified xsi:type="dcterms:W3CDTF">2018-12-17T07:42:00Z</dcterms:modified>
  <dc:language>lt-LT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7</vt:i4>
  </property>
  <property fmtid="{D5CDD505-2E9C-101B-9397-08002B2CF9AE}" pid="8" name="PresentationFormat">
    <vt:lpwstr>Custom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17</vt:i4>
  </property>
</Properties>
</file>